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2EA509-FDDF-6F6D-483A-51B36833C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8A1A38-1BE4-6B53-CF1D-07BC562ED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BA61E2-6DA0-749B-D711-75887F00F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ECF27E-3525-2AF2-6DCB-5659BC4B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9D4622-F560-931E-3395-19F4BAC38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59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10628A-D81D-5881-1193-71DA03B07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D6B38F-30E4-A367-3776-2991C343B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280BF-04EB-6787-8796-BBC80204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E01781-48BC-069C-8B98-137286FDF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F695A9-CD22-D769-3DB7-6EC26F3F2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852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71542-F14F-7887-2019-C3C87F395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A28ADB-3B7E-C463-7289-56EBD101D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7DCC69-A103-7775-1666-1D7380B06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C0C32F-24A6-A4B4-75C5-9FF4040B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F1EBBD-FBAE-0C90-9253-734B2CEF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54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F77435-BC28-B00F-0704-5C65431C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9B5B0-0E79-2EB3-E541-E5374392A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6DB0BC-8F60-A738-0285-1CF3DCB69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41CCD9-8523-2332-185C-B9F1EA5C3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C888C8-F0E7-49CA-9144-E8606C66B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93A3AC-9D52-44A5-8891-6DECF35C2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880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37259-0582-23FB-6E25-EC99629D5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EC108A-3CAA-7941-2FAB-28F2BB532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E0AB50-453E-4DD5-7390-70EE34998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E0FB578-A4D4-5F73-02AA-06E19D147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291662-BA6A-A60E-AF76-51FEB7604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06EE76-CAC9-C1E1-043A-DAB5CF2A3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75574C-1EF6-7DBC-502D-9CB414E45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ADA074-63A0-63E8-FD8A-47E94C67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80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4D50E-154C-EFB2-F5EA-2789C8514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88D44B-DD62-32FC-FF0E-FD6BE051B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3D7B82-94C1-5808-E889-5F3EDAB7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FEA1F01-D89A-76F0-DDAF-DE0247DE6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29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6A23A4C-EAE4-458D-F733-F5B3C01D3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C02CB96-D99C-A3C7-09C9-EB68CC28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F830C4-35D4-6753-778A-1751DE8AE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310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ECD9EB-912A-6AB8-6C03-DDCD53D6E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AD48EE-C397-EA1E-AF10-544099BD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7802B6-C233-E87C-3368-55CB42F7B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2E5910-E31F-AA45-71BB-CEA1B9168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4DA5C5-0DBC-89D0-449B-7D60A0521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3EFD25-26DE-1ACD-B399-EE190BC65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490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7FFD3-E483-EE9E-5B41-AECC7CA0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F6EC1D9-9A67-4F31-8474-36A06B07A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4007A4-4AEB-EBBD-0783-FA33C7234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5B79F2-9427-7928-282C-B70DC823A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CDFEC0-646D-D936-1088-45C7E089C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F5ACF6-696E-D89C-4B63-F0D274B4D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8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AE0C0-7C12-1580-294E-E589A377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2B5E1A-5025-61FB-4993-7D45A703A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7D6297-7D6B-B4B9-5C67-23CA8B508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71A17C-7959-4853-18AF-EFCD50289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8FEA4F-8763-E131-2A03-A1CC0AA4C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64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BDB361-2A76-E7C6-E4D9-B18FAF4FE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7741A1-9C65-7C80-27F1-BE20C259B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1F63C8-1E43-1473-8EF3-BA8CF9072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2DC724-1409-A14D-6604-916EF151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884D5E-06F7-0C1E-27E8-EDF7E149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9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904A4-7FDC-AA0B-0392-9B2C4279F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00FBEC-E847-428C-EF77-28166B54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9FFECD-5361-D99D-53EE-FE792F7EDD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B22499-7ACF-4DE4-90FA-A1639937CBA3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EA978F-6233-2BB0-700F-CA7B7351C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1CFE69-7779-7598-ECBB-F40F01F85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A2987-F16D-4438-BDBA-F0F0021A56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47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75613DC-F376-167C-AB2E-AAF6EE436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905000"/>
            <a:ext cx="5080000" cy="304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5000" b="1" dirty="0">
                <a:solidFill>
                  <a:srgbClr val="201E22"/>
                </a:solidFill>
                <a:latin typeface="Constantia" panose="02030602050306030303" pitchFamily="18" charset="0"/>
              </a:rPr>
              <a:t>Разгром Германии, Японии и их союзников</a:t>
            </a:r>
          </a:p>
        </p:txBody>
      </p:sp>
      <p:sp>
        <p:nvSpPr>
          <p:cNvPr id="3" name="Banner stripe">
            <a:extLst>
              <a:ext uri="{FF2B5EF4-FFF2-40B4-BE49-F238E27FC236}">
                <a16:creationId xmlns:a16="http://schemas.microsoft.com/office/drawing/2014/main" id="{F5A98141-66DC-5E35-1798-338D766C100D}"/>
              </a:ext>
            </a:extLst>
          </p:cNvPr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Reichstag 1945" descr="Руины Рейхстага в Берлине, 3 июня 1945 г. Имперский военный музей (IWM BU 8573)">
            <a:extLst>
              <a:ext uri="{FF2B5EF4-FFF2-40B4-BE49-F238E27FC236}">
                <a16:creationId xmlns:a16="http://schemas.microsoft.com/office/drawing/2014/main" id="{AECA0B88-CEE1-DF3A-FB7C-5EFFE3D5615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08000"/>
            <a:ext cx="5334000" cy="2819400"/>
          </a:xfrm>
          <a:prstGeom prst="roundRect">
            <a:avLst>
              <a:gd name="adj" fmla="val 4000"/>
            </a:avLst>
          </a:prstGeom>
          <a:ln w="19050">
            <a:solidFill>
              <a:srgbClr val="9E1B1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7" name="Missouri 1945" descr="Подписание Акта о капитуляции Японии на линкоре «Миссури», 2 сентября 1945 г. ВМС США">
            <a:extLst>
              <a:ext uri="{FF2B5EF4-FFF2-40B4-BE49-F238E27FC236}">
                <a16:creationId xmlns:a16="http://schemas.microsoft.com/office/drawing/2014/main" id="{8A218CB3-1965-A5A0-8A2F-48320D4B273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530600"/>
            <a:ext cx="5334000" cy="2819400"/>
          </a:xfrm>
          <a:prstGeom prst="roundRect">
            <a:avLst>
              <a:gd name="adj" fmla="val 4000"/>
            </a:avLst>
          </a:prstGeom>
          <a:ln w="19050">
            <a:solidFill>
              <a:srgbClr val="1D6B7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Cover rule">
            <a:extLst>
              <a:ext uri="{FF2B5EF4-FFF2-40B4-BE49-F238E27FC236}">
                <a16:creationId xmlns:a16="http://schemas.microsoft.com/office/drawing/2014/main" id="{E54FA382-2A5C-B4AF-B87C-AC4D92E01C5A}"/>
              </a:ext>
            </a:extLst>
          </p:cNvPr>
          <p:cNvSpPr/>
          <p:nvPr/>
        </p:nvSpPr>
        <p:spPr>
          <a:xfrm>
            <a:off x="787400" y="5232400"/>
            <a:ext cx="762000" cy="6350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ver rule">
            <a:extLst>
              <a:ext uri="{FF2B5EF4-FFF2-40B4-BE49-F238E27FC236}">
                <a16:creationId xmlns:a16="http://schemas.microsoft.com/office/drawing/2014/main" id="{AD68524A-D878-76EA-9B5B-5D9DE4736115}"/>
              </a:ext>
            </a:extLst>
          </p:cNvPr>
          <p:cNvSpPr/>
          <p:nvPr/>
        </p:nvSpPr>
        <p:spPr>
          <a:xfrm>
            <a:off x="1600200" y="5232400"/>
            <a:ext cx="381000" cy="6350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ver rule">
            <a:extLst>
              <a:ext uri="{FF2B5EF4-FFF2-40B4-BE49-F238E27FC236}">
                <a16:creationId xmlns:a16="http://schemas.microsoft.com/office/drawing/2014/main" id="{5AB45A4E-653F-D1A2-37C8-14FED850DB59}"/>
              </a:ext>
            </a:extLst>
          </p:cNvPr>
          <p:cNvSpPr/>
          <p:nvPr/>
        </p:nvSpPr>
        <p:spPr>
          <a:xfrm>
            <a:off x="2032000" y="5232400"/>
            <a:ext cx="228600" cy="63500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32F9A81E-B751-3A76-9A52-2F64F76A7A0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796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8806F86B-E952-681A-B71F-5FD16611406E}"/>
              </a:ext>
            </a:extLst>
          </p:cNvPr>
          <p:cNvSpPr txBox="1"/>
          <p:nvPr/>
        </p:nvSpPr>
        <p:spPr>
          <a:xfrm>
            <a:off x="609600" y="2540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b="1" dirty="0">
                <a:solidFill>
                  <a:srgbClr val="201E22"/>
                </a:solidFill>
                <a:latin typeface="Constantia" panose="02030602050306030303" pitchFamily="18" charset="0"/>
              </a:rPr>
              <a:t>Основные термины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BB0BF74F-F0FD-DAC2-215F-BAC42C88D572}"/>
              </a:ext>
            </a:extLst>
          </p:cNvPr>
          <p:cNvSpPr/>
          <p:nvPr/>
        </p:nvSpPr>
        <p:spPr>
          <a:xfrm>
            <a:off x="609600" y="864108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13F45BA3-DA55-9AFB-A7E2-E5E362CA25EB}"/>
              </a:ext>
            </a:extLst>
          </p:cNvPr>
          <p:cNvCxnSpPr/>
          <p:nvPr/>
        </p:nvCxnSpPr>
        <p:spPr>
          <a:xfrm>
            <a:off x="1371600" y="88633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erlin 1945" descr="Берлин после боёв, 1945 г. Федеральный архив Германии, Bild 183-J31347">
            <a:extLst>
              <a:ext uri="{FF2B5EF4-FFF2-40B4-BE49-F238E27FC236}">
                <a16:creationId xmlns:a16="http://schemas.microsoft.com/office/drawing/2014/main" id="{2CB9C97A-4C56-A403-2EEF-ECC2AAA2C94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400" y="1105408"/>
            <a:ext cx="2794000" cy="532079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Term card 1">
            <a:extLst>
              <a:ext uri="{FF2B5EF4-FFF2-40B4-BE49-F238E27FC236}">
                <a16:creationId xmlns:a16="http://schemas.microsoft.com/office/drawing/2014/main" id="{69892043-DD97-A39F-D4E7-4FC95EFC95FC}"/>
              </a:ext>
            </a:extLst>
          </p:cNvPr>
          <p:cNvSpPr/>
          <p:nvPr/>
        </p:nvSpPr>
        <p:spPr>
          <a:xfrm>
            <a:off x="609600" y="1105408"/>
            <a:ext cx="7924800" cy="12349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rm bar 1">
            <a:extLst>
              <a:ext uri="{FF2B5EF4-FFF2-40B4-BE49-F238E27FC236}">
                <a16:creationId xmlns:a16="http://schemas.microsoft.com/office/drawing/2014/main" id="{F582268E-8302-0E95-C14D-F771FE781120}"/>
              </a:ext>
            </a:extLst>
          </p:cNvPr>
          <p:cNvSpPr/>
          <p:nvPr/>
        </p:nvSpPr>
        <p:spPr>
          <a:xfrm>
            <a:off x="609600" y="1232408"/>
            <a:ext cx="76200" cy="980948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rm 1">
            <a:extLst>
              <a:ext uri="{FF2B5EF4-FFF2-40B4-BE49-F238E27FC236}">
                <a16:creationId xmlns:a16="http://schemas.microsoft.com/office/drawing/2014/main" id="{B665C32A-ACDD-9C22-6C95-2FCB28AD2DC7}"/>
              </a:ext>
            </a:extLst>
          </p:cNvPr>
          <p:cNvSpPr txBox="1"/>
          <p:nvPr/>
        </p:nvSpPr>
        <p:spPr>
          <a:xfrm>
            <a:off x="914400" y="1105408"/>
            <a:ext cx="7416800" cy="12349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9E1B1B"/>
                </a:solidFill>
                <a:latin typeface="Constantia" panose="02030602050306030303" pitchFamily="18" charset="0"/>
              </a:rPr>
              <a:t>Демилитаризация</a:t>
            </a: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 — отказ от военной подготовки и вооружения, ликвидация военных укреплений на определённой территории.</a:t>
            </a:r>
          </a:p>
        </p:txBody>
      </p:sp>
      <p:sp>
        <p:nvSpPr>
          <p:cNvPr id="11" name="Term card 2">
            <a:extLst>
              <a:ext uri="{FF2B5EF4-FFF2-40B4-BE49-F238E27FC236}">
                <a16:creationId xmlns:a16="http://schemas.microsoft.com/office/drawing/2014/main" id="{7847DBAC-2B3F-F1B6-EA2E-2F65D629C33B}"/>
              </a:ext>
            </a:extLst>
          </p:cNvPr>
          <p:cNvSpPr/>
          <p:nvPr/>
        </p:nvSpPr>
        <p:spPr>
          <a:xfrm>
            <a:off x="609600" y="2467356"/>
            <a:ext cx="7924800" cy="12349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rm bar 2">
            <a:extLst>
              <a:ext uri="{FF2B5EF4-FFF2-40B4-BE49-F238E27FC236}">
                <a16:creationId xmlns:a16="http://schemas.microsoft.com/office/drawing/2014/main" id="{A5CD9AE1-A9E6-5CA9-B795-0EA69129068C}"/>
              </a:ext>
            </a:extLst>
          </p:cNvPr>
          <p:cNvSpPr/>
          <p:nvPr/>
        </p:nvSpPr>
        <p:spPr>
          <a:xfrm>
            <a:off x="609600" y="2594356"/>
            <a:ext cx="76200" cy="980948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rm 2">
            <a:extLst>
              <a:ext uri="{FF2B5EF4-FFF2-40B4-BE49-F238E27FC236}">
                <a16:creationId xmlns:a16="http://schemas.microsoft.com/office/drawing/2014/main" id="{1D974FBF-A91A-A91F-1E99-2254C5E0DF94}"/>
              </a:ext>
            </a:extLst>
          </p:cNvPr>
          <p:cNvSpPr txBox="1"/>
          <p:nvPr/>
        </p:nvSpPr>
        <p:spPr>
          <a:xfrm>
            <a:off x="914400" y="2467356"/>
            <a:ext cx="7416800" cy="12349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24364F"/>
                </a:solidFill>
                <a:latin typeface="Constantia" panose="02030602050306030303" pitchFamily="18" charset="0"/>
              </a:rPr>
              <a:t>Демократизация</a:t>
            </a: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 — внедрение демократических принципов в жизнь общества.</a:t>
            </a:r>
          </a:p>
        </p:txBody>
      </p:sp>
      <p:sp>
        <p:nvSpPr>
          <p:cNvPr id="14" name="Term card 3">
            <a:extLst>
              <a:ext uri="{FF2B5EF4-FFF2-40B4-BE49-F238E27FC236}">
                <a16:creationId xmlns:a16="http://schemas.microsoft.com/office/drawing/2014/main" id="{112B2E35-D874-C798-82AD-F0CCD021C3AD}"/>
              </a:ext>
            </a:extLst>
          </p:cNvPr>
          <p:cNvSpPr/>
          <p:nvPr/>
        </p:nvSpPr>
        <p:spPr>
          <a:xfrm>
            <a:off x="609600" y="3829304"/>
            <a:ext cx="7924800" cy="12349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rm bar 3">
            <a:extLst>
              <a:ext uri="{FF2B5EF4-FFF2-40B4-BE49-F238E27FC236}">
                <a16:creationId xmlns:a16="http://schemas.microsoft.com/office/drawing/2014/main" id="{967E15D0-F2BA-DA1F-350F-A0B9DF6F3A5A}"/>
              </a:ext>
            </a:extLst>
          </p:cNvPr>
          <p:cNvSpPr/>
          <p:nvPr/>
        </p:nvSpPr>
        <p:spPr>
          <a:xfrm>
            <a:off x="609600" y="3956304"/>
            <a:ext cx="76200" cy="980948"/>
          </a:xfrm>
          <a:prstGeom prst="rect">
            <a:avLst/>
          </a:prstGeom>
          <a:solidFill>
            <a:srgbClr val="A87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rm 3">
            <a:extLst>
              <a:ext uri="{FF2B5EF4-FFF2-40B4-BE49-F238E27FC236}">
                <a16:creationId xmlns:a16="http://schemas.microsoft.com/office/drawing/2014/main" id="{AB94B02D-5740-B629-BB8F-0EF55D780956}"/>
              </a:ext>
            </a:extLst>
          </p:cNvPr>
          <p:cNvSpPr txBox="1"/>
          <p:nvPr/>
        </p:nvSpPr>
        <p:spPr>
          <a:xfrm>
            <a:off x="914400" y="3829304"/>
            <a:ext cx="7416800" cy="12349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A87A26"/>
                </a:solidFill>
                <a:latin typeface="Constantia" panose="02030602050306030303" pitchFamily="18" charset="0"/>
              </a:rPr>
              <a:t>Демонополизация</a:t>
            </a: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 — разрушение монополий и создание конкурентной среды в экономике.</a:t>
            </a:r>
          </a:p>
        </p:txBody>
      </p:sp>
      <p:sp>
        <p:nvSpPr>
          <p:cNvPr id="17" name="Term card 4">
            <a:extLst>
              <a:ext uri="{FF2B5EF4-FFF2-40B4-BE49-F238E27FC236}">
                <a16:creationId xmlns:a16="http://schemas.microsoft.com/office/drawing/2014/main" id="{30241889-0621-6880-895B-FCE27B6DED99}"/>
              </a:ext>
            </a:extLst>
          </p:cNvPr>
          <p:cNvSpPr/>
          <p:nvPr/>
        </p:nvSpPr>
        <p:spPr>
          <a:xfrm>
            <a:off x="609600" y="5191252"/>
            <a:ext cx="7924800" cy="12349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rm bar 4">
            <a:extLst>
              <a:ext uri="{FF2B5EF4-FFF2-40B4-BE49-F238E27FC236}">
                <a16:creationId xmlns:a16="http://schemas.microsoft.com/office/drawing/2014/main" id="{3207467E-4DBC-3C80-9BA5-8F08ED643792}"/>
              </a:ext>
            </a:extLst>
          </p:cNvPr>
          <p:cNvSpPr/>
          <p:nvPr/>
        </p:nvSpPr>
        <p:spPr>
          <a:xfrm>
            <a:off x="609600" y="5318252"/>
            <a:ext cx="76200" cy="980948"/>
          </a:xfrm>
          <a:prstGeom prst="rect">
            <a:avLst/>
          </a:prstGeom>
          <a:solidFill>
            <a:srgbClr val="3E6B4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rm 4">
            <a:extLst>
              <a:ext uri="{FF2B5EF4-FFF2-40B4-BE49-F238E27FC236}">
                <a16:creationId xmlns:a16="http://schemas.microsoft.com/office/drawing/2014/main" id="{A3E81307-25B8-ADBE-D672-92625FAD053F}"/>
              </a:ext>
            </a:extLst>
          </p:cNvPr>
          <p:cNvSpPr txBox="1"/>
          <p:nvPr/>
        </p:nvSpPr>
        <p:spPr>
          <a:xfrm>
            <a:off x="914400" y="5191252"/>
            <a:ext cx="7416800" cy="123494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3E6B48"/>
                </a:solidFill>
                <a:latin typeface="Constantia" panose="02030602050306030303" pitchFamily="18" charset="0"/>
              </a:rPr>
              <a:t>Денацификация</a:t>
            </a: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 — очищение общества от нацистской идеологии и её последствий.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AE1E627F-8864-C67C-7256-E6E34ADA315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859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F519C02B-15CF-FFA9-022E-425FE5DA36B8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Открытие второго фронта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69769F7A-ED54-BFC3-4ED2-3FF0DE020004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F95BC328-49DF-D6DA-6167-8B0D31BF377E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42D48A8B-E7B4-C292-709C-8DB8F7081C0C}"/>
              </a:ext>
            </a:extLst>
          </p:cNvPr>
          <p:cNvSpPr txBox="1"/>
          <p:nvPr/>
        </p:nvSpPr>
        <p:spPr>
          <a:xfrm>
            <a:off x="609600" y="916940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4364F"/>
                </a:solidFill>
                <a:latin typeface="Constantia" panose="02030602050306030303" pitchFamily="18" charset="0"/>
              </a:rPr>
              <a:t>Операция «Оверлорд» и открытие Второго фронта</a:t>
            </a:r>
          </a:p>
        </p:txBody>
      </p:sp>
      <p:pic>
        <p:nvPicPr>
          <p:cNvPr id="8" name="Eisenhower" descr="Д. Эйзенхауэр (из исходной презентации)">
            <a:extLst>
              <a:ext uri="{FF2B5EF4-FFF2-40B4-BE49-F238E27FC236}">
                <a16:creationId xmlns:a16="http://schemas.microsoft.com/office/drawing/2014/main" id="{9F82221D-1886-BDAC-829D-22F3029888B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445260"/>
            <a:ext cx="3810000" cy="498094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Prerequisites">
            <a:extLst>
              <a:ext uri="{FF2B5EF4-FFF2-40B4-BE49-F238E27FC236}">
                <a16:creationId xmlns:a16="http://schemas.microsoft.com/office/drawing/2014/main" id="{6E70DE38-ED4C-628C-F385-19AE7C84AE20}"/>
              </a:ext>
            </a:extLst>
          </p:cNvPr>
          <p:cNvSpPr txBox="1"/>
          <p:nvPr/>
        </p:nvSpPr>
        <p:spPr>
          <a:xfrm>
            <a:off x="609600" y="1445260"/>
            <a:ext cx="6858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b="1" dirty="0">
                <a:solidFill>
                  <a:srgbClr val="A87A26"/>
                </a:solidFill>
                <a:latin typeface="Segoe UI" panose="020B0502040204020203" pitchFamily="34" charset="0"/>
              </a:rPr>
              <a:t>1943 год</a:t>
            </a: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 — создание предпосылок для проведения стратегической десантной операции</a:t>
            </a:r>
          </a:p>
        </p:txBody>
      </p:sp>
      <p:sp>
        <p:nvSpPr>
          <p:cNvPr id="10" name="Forces head">
            <a:extLst>
              <a:ext uri="{FF2B5EF4-FFF2-40B4-BE49-F238E27FC236}">
                <a16:creationId xmlns:a16="http://schemas.microsoft.com/office/drawing/2014/main" id="{C4BDAC54-63C1-1516-908C-5DDFAA35F7F7}"/>
              </a:ext>
            </a:extLst>
          </p:cNvPr>
          <p:cNvSpPr txBox="1"/>
          <p:nvPr/>
        </p:nvSpPr>
        <p:spPr>
          <a:xfrm>
            <a:off x="609600" y="2176780"/>
            <a:ext cx="6858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24364F"/>
                </a:solidFill>
                <a:latin typeface="Constantia" panose="02030602050306030303" pitchFamily="18" charset="0"/>
              </a:rPr>
              <a:t>Силы союзников:</a:t>
            </a:r>
          </a:p>
        </p:txBody>
      </p:sp>
      <p:sp>
        <p:nvSpPr>
          <p:cNvPr id="11" name="Force tile 1">
            <a:extLst>
              <a:ext uri="{FF2B5EF4-FFF2-40B4-BE49-F238E27FC236}">
                <a16:creationId xmlns:a16="http://schemas.microsoft.com/office/drawing/2014/main" id="{DB05C171-9F56-3258-976C-E7EA453121F6}"/>
              </a:ext>
            </a:extLst>
          </p:cNvPr>
          <p:cNvSpPr/>
          <p:nvPr/>
        </p:nvSpPr>
        <p:spPr>
          <a:xfrm>
            <a:off x="609600" y="2613660"/>
            <a:ext cx="2184400" cy="1066800"/>
          </a:xfrm>
          <a:prstGeom prst="roundRect">
            <a:avLst>
              <a:gd name="adj" fmla="val 8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orce 1">
            <a:extLst>
              <a:ext uri="{FF2B5EF4-FFF2-40B4-BE49-F238E27FC236}">
                <a16:creationId xmlns:a16="http://schemas.microsoft.com/office/drawing/2014/main" id="{6B922675-60C9-1FB3-5CFD-8271091B89D2}"/>
              </a:ext>
            </a:extLst>
          </p:cNvPr>
          <p:cNvSpPr txBox="1"/>
          <p:nvPr/>
        </p:nvSpPr>
        <p:spPr>
          <a:xfrm>
            <a:off x="736600" y="2613660"/>
            <a:ext cx="19304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b="1" dirty="0">
                <a:solidFill>
                  <a:srgbClr val="24364F"/>
                </a:solidFill>
                <a:latin typeface="Constantia" panose="02030602050306030303" pitchFamily="18" charset="0"/>
              </a:rPr>
              <a:t>Более 2 млн человек</a:t>
            </a:r>
          </a:p>
        </p:txBody>
      </p:sp>
      <p:sp>
        <p:nvSpPr>
          <p:cNvPr id="13" name="Force tile 2">
            <a:extLst>
              <a:ext uri="{FF2B5EF4-FFF2-40B4-BE49-F238E27FC236}">
                <a16:creationId xmlns:a16="http://schemas.microsoft.com/office/drawing/2014/main" id="{288A2E48-7F91-146D-2089-C680639F8109}"/>
              </a:ext>
            </a:extLst>
          </p:cNvPr>
          <p:cNvSpPr/>
          <p:nvPr/>
        </p:nvSpPr>
        <p:spPr>
          <a:xfrm>
            <a:off x="2946400" y="2613660"/>
            <a:ext cx="2184400" cy="1066800"/>
          </a:xfrm>
          <a:prstGeom prst="roundRect">
            <a:avLst>
              <a:gd name="adj" fmla="val 8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orce 2">
            <a:extLst>
              <a:ext uri="{FF2B5EF4-FFF2-40B4-BE49-F238E27FC236}">
                <a16:creationId xmlns:a16="http://schemas.microsoft.com/office/drawing/2014/main" id="{72838C3D-FF42-124B-E8A7-7B66869B507C}"/>
              </a:ext>
            </a:extLst>
          </p:cNvPr>
          <p:cNvSpPr txBox="1"/>
          <p:nvPr/>
        </p:nvSpPr>
        <p:spPr>
          <a:xfrm>
            <a:off x="3073400" y="2613660"/>
            <a:ext cx="19304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b="1" dirty="0">
                <a:solidFill>
                  <a:srgbClr val="24364F"/>
                </a:solidFill>
                <a:latin typeface="Constantia" panose="02030602050306030303" pitchFamily="18" charset="0"/>
              </a:rPr>
              <a:t>11 тыс. самолётов</a:t>
            </a:r>
          </a:p>
        </p:txBody>
      </p:sp>
      <p:sp>
        <p:nvSpPr>
          <p:cNvPr id="15" name="Force tile 3">
            <a:extLst>
              <a:ext uri="{FF2B5EF4-FFF2-40B4-BE49-F238E27FC236}">
                <a16:creationId xmlns:a16="http://schemas.microsoft.com/office/drawing/2014/main" id="{9D152C27-BED1-EC81-4454-97E8655C15A4}"/>
              </a:ext>
            </a:extLst>
          </p:cNvPr>
          <p:cNvSpPr/>
          <p:nvPr/>
        </p:nvSpPr>
        <p:spPr>
          <a:xfrm>
            <a:off x="5283200" y="2613660"/>
            <a:ext cx="2184400" cy="1066800"/>
          </a:xfrm>
          <a:prstGeom prst="roundRect">
            <a:avLst>
              <a:gd name="adj" fmla="val 8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orce 3">
            <a:extLst>
              <a:ext uri="{FF2B5EF4-FFF2-40B4-BE49-F238E27FC236}">
                <a16:creationId xmlns:a16="http://schemas.microsoft.com/office/drawing/2014/main" id="{220B19BA-40DA-8DAB-4BDA-092963178DD9}"/>
              </a:ext>
            </a:extLst>
          </p:cNvPr>
          <p:cNvSpPr txBox="1"/>
          <p:nvPr/>
        </p:nvSpPr>
        <p:spPr>
          <a:xfrm>
            <a:off x="5410200" y="2613660"/>
            <a:ext cx="19304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100" b="1" dirty="0">
                <a:solidFill>
                  <a:srgbClr val="24364F"/>
                </a:solidFill>
                <a:latin typeface="Constantia" panose="02030602050306030303" pitchFamily="18" charset="0"/>
              </a:rPr>
              <a:t>Более 6 тыс. кораблей и барж</a:t>
            </a:r>
          </a:p>
        </p:txBody>
      </p:sp>
      <p:sp>
        <p:nvSpPr>
          <p:cNvPr id="17" name="Command head">
            <a:extLst>
              <a:ext uri="{FF2B5EF4-FFF2-40B4-BE49-F238E27FC236}">
                <a16:creationId xmlns:a16="http://schemas.microsoft.com/office/drawing/2014/main" id="{BC79E5BA-A09D-F9BD-DFD5-D46DD9DEED1E}"/>
              </a:ext>
            </a:extLst>
          </p:cNvPr>
          <p:cNvSpPr txBox="1"/>
          <p:nvPr/>
        </p:nvSpPr>
        <p:spPr>
          <a:xfrm>
            <a:off x="609600" y="3883660"/>
            <a:ext cx="6858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24364F"/>
                </a:solidFill>
                <a:latin typeface="Constantia" panose="02030602050306030303" pitchFamily="18" charset="0"/>
              </a:rPr>
              <a:t>Командование:</a:t>
            </a:r>
          </a:p>
        </p:txBody>
      </p:sp>
      <p:sp>
        <p:nvSpPr>
          <p:cNvPr id="18" name="Command">
            <a:extLst>
              <a:ext uri="{FF2B5EF4-FFF2-40B4-BE49-F238E27FC236}">
                <a16:creationId xmlns:a16="http://schemas.microsoft.com/office/drawing/2014/main" id="{B39823E5-AB6F-3A88-A84B-2A075135BBB2}"/>
              </a:ext>
            </a:extLst>
          </p:cNvPr>
          <p:cNvSpPr txBox="1"/>
          <p:nvPr/>
        </p:nvSpPr>
        <p:spPr>
          <a:xfrm>
            <a:off x="609600" y="4295140"/>
            <a:ext cx="6858000" cy="919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Верховный главнокомандующий — </a:t>
            </a:r>
            <a:r>
              <a:rPr lang="ru-RU" sz="1900" b="1" dirty="0">
                <a:solidFill>
                  <a:srgbClr val="24364F"/>
                </a:solidFill>
                <a:latin typeface="Segoe UI" panose="020B0502040204020203" pitchFamily="34" charset="0"/>
              </a:rPr>
              <a:t>генерал Эйзенхауэр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Командующий сухопутными силами — </a:t>
            </a:r>
            <a:r>
              <a:rPr lang="ru-RU" sz="1900" b="1" dirty="0">
                <a:solidFill>
                  <a:srgbClr val="24364F"/>
                </a:solidFill>
                <a:latin typeface="Segoe UI" panose="020B0502040204020203" pitchFamily="34" charset="0"/>
              </a:rPr>
              <a:t>генерал Монтгомери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1BDE5E4B-885E-7F1F-60E0-BF8C96ED7FB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13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5C6859BA-A810-0AAE-CAD5-84D1FEE54183}"/>
              </a:ext>
            </a:extLst>
          </p:cNvPr>
          <p:cNvSpPr txBox="1"/>
          <p:nvPr/>
        </p:nvSpPr>
        <p:spPr>
          <a:xfrm>
            <a:off x="609600" y="2540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201E22"/>
                </a:solidFill>
                <a:latin typeface="Constantia" panose="02030602050306030303" pitchFamily="18" charset="0"/>
              </a:rPr>
              <a:t>Открытие второго фронта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872BB24D-99D6-54FD-6C00-0DD58C0E7944}"/>
              </a:ext>
            </a:extLst>
          </p:cNvPr>
          <p:cNvSpPr/>
          <p:nvPr/>
        </p:nvSpPr>
        <p:spPr>
          <a:xfrm>
            <a:off x="609600" y="835152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536E4B8D-6422-7276-643C-A187CC6753E8}"/>
              </a:ext>
            </a:extLst>
          </p:cNvPr>
          <p:cNvCxnSpPr/>
          <p:nvPr/>
        </p:nvCxnSpPr>
        <p:spPr>
          <a:xfrm>
            <a:off x="1371600" y="857377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Normandy map mount">
            <a:extLst>
              <a:ext uri="{FF2B5EF4-FFF2-40B4-BE49-F238E27FC236}">
                <a16:creationId xmlns:a16="http://schemas.microsoft.com/office/drawing/2014/main" id="{14E16155-1170-2C4D-A651-C20FC43F809A}"/>
              </a:ext>
            </a:extLst>
          </p:cNvPr>
          <p:cNvSpPr/>
          <p:nvPr/>
        </p:nvSpPr>
        <p:spPr>
          <a:xfrm>
            <a:off x="609600" y="1076452"/>
            <a:ext cx="4191000" cy="432476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Normandy map" descr="Высадка союзников в Нормандии, 6 июня 1944 г. Карта (из исходной презентации)">
            <a:extLst>
              <a:ext uri="{FF2B5EF4-FFF2-40B4-BE49-F238E27FC236}">
                <a16:creationId xmlns:a16="http://schemas.microsoft.com/office/drawing/2014/main" id="{F199FC56-ECEC-E640-32DD-82CC03D97D6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178052"/>
            <a:ext cx="3987800" cy="4121563"/>
          </a:xfrm>
          <a:prstGeom prst="rect">
            <a:avLst/>
          </a:prstGeom>
        </p:spPr>
      </p:pic>
      <p:cxnSp>
        <p:nvCxnSpPr>
          <p:cNvPr id="9" name="Corner">
            <a:extLst>
              <a:ext uri="{FF2B5EF4-FFF2-40B4-BE49-F238E27FC236}">
                <a16:creationId xmlns:a16="http://schemas.microsoft.com/office/drawing/2014/main" id="{B148207C-6DA4-37D1-90D7-AB42A99D05FD}"/>
              </a:ext>
            </a:extLst>
          </p:cNvPr>
          <p:cNvCxnSpPr/>
          <p:nvPr/>
        </p:nvCxnSpPr>
        <p:spPr>
          <a:xfrm>
            <a:off x="609600" y="1076452"/>
            <a:ext cx="177800" cy="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rner">
            <a:extLst>
              <a:ext uri="{FF2B5EF4-FFF2-40B4-BE49-F238E27FC236}">
                <a16:creationId xmlns:a16="http://schemas.microsoft.com/office/drawing/2014/main" id="{DFBF72AE-DAD2-CE30-D962-C478FBA4E7BF}"/>
              </a:ext>
            </a:extLst>
          </p:cNvPr>
          <p:cNvCxnSpPr/>
          <p:nvPr/>
        </p:nvCxnSpPr>
        <p:spPr>
          <a:xfrm>
            <a:off x="609600" y="1076452"/>
            <a:ext cx="0" cy="17780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rner">
            <a:extLst>
              <a:ext uri="{FF2B5EF4-FFF2-40B4-BE49-F238E27FC236}">
                <a16:creationId xmlns:a16="http://schemas.microsoft.com/office/drawing/2014/main" id="{E92E8B91-338E-17BB-7892-86B03632C513}"/>
              </a:ext>
            </a:extLst>
          </p:cNvPr>
          <p:cNvCxnSpPr/>
          <p:nvPr/>
        </p:nvCxnSpPr>
        <p:spPr>
          <a:xfrm flipH="1">
            <a:off x="4622800" y="5401215"/>
            <a:ext cx="177800" cy="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rner">
            <a:extLst>
              <a:ext uri="{FF2B5EF4-FFF2-40B4-BE49-F238E27FC236}">
                <a16:creationId xmlns:a16="http://schemas.microsoft.com/office/drawing/2014/main" id="{EBCF3BD6-4070-6F78-7FD0-FAEC4385C6B3}"/>
              </a:ext>
            </a:extLst>
          </p:cNvPr>
          <p:cNvCxnSpPr/>
          <p:nvPr/>
        </p:nvCxnSpPr>
        <p:spPr>
          <a:xfrm flipV="1">
            <a:off x="4800600" y="5223415"/>
            <a:ext cx="0" cy="17780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Normandy">
            <a:extLst>
              <a:ext uri="{FF2B5EF4-FFF2-40B4-BE49-F238E27FC236}">
                <a16:creationId xmlns:a16="http://schemas.microsoft.com/office/drawing/2014/main" id="{BAFDF11E-1922-7A55-2541-0409B6BBF4D4}"/>
              </a:ext>
            </a:extLst>
          </p:cNvPr>
          <p:cNvSpPr txBox="1"/>
          <p:nvPr/>
        </p:nvSpPr>
        <p:spPr>
          <a:xfrm>
            <a:off x="5054600" y="1076452"/>
            <a:ext cx="6527800" cy="2331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400" b="1" dirty="0">
                <a:solidFill>
                  <a:srgbClr val="9E1B1B"/>
                </a:solidFill>
                <a:latin typeface="Segoe UI" panose="020B0502040204020203" pitchFamily="34" charset="0"/>
              </a:rPr>
              <a:t>Высадка в Нормандии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b="1" dirty="0">
                <a:solidFill>
                  <a:srgbClr val="A87A26"/>
                </a:solidFill>
                <a:latin typeface="Segoe UI" panose="020B0502040204020203" pitchFamily="34" charset="0"/>
              </a:rPr>
              <a:t>6 июня 1944 года</a:t>
            </a: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 — начало операции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Место высадки — Нормандия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Успех операции благодаря:</a:t>
            </a:r>
          </a:p>
          <a:p>
            <a:pPr marL="584200" indent="-279400">
              <a:spcAft>
                <a:spcPts val="400"/>
              </a:spcAft>
              <a:buClr>
                <a:srgbClr val="24364F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Стратегической инициативе союзников</a:t>
            </a:r>
          </a:p>
          <a:p>
            <a:pPr marL="584200" indent="-279400">
              <a:spcAft>
                <a:spcPts val="400"/>
              </a:spcAft>
              <a:buClr>
                <a:srgbClr val="24364F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Превосходству в численности и оснащении</a:t>
            </a:r>
          </a:p>
          <a:p>
            <a:pPr marL="584200" indent="-279400">
              <a:spcAft>
                <a:spcPts val="400"/>
              </a:spcAft>
              <a:buClr>
                <a:srgbClr val="24364F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Введению немцев в заблуждение</a:t>
            </a:r>
          </a:p>
        </p:txBody>
      </p:sp>
      <p:pic>
        <p:nvPicPr>
          <p:cNvPr id="15" name="Omaha 1944" descr="«В пасть смерти»: американские солдаты высаживаются на пляж «Омаха», 6 июня 1944 г. Фото Р. Сарджента. Национальный архив США">
            <a:extLst>
              <a:ext uri="{FF2B5EF4-FFF2-40B4-BE49-F238E27FC236}">
                <a16:creationId xmlns:a16="http://schemas.microsoft.com/office/drawing/2014/main" id="{911FF4E5-C58F-AD6B-5E04-39200894C7D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00" y="3636772"/>
            <a:ext cx="6527800" cy="2789428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E221F816-01A7-2050-991C-B9C95DED237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268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716C02F2-671E-5BEE-F272-49116DA095B0}"/>
              </a:ext>
            </a:extLst>
          </p:cNvPr>
          <p:cNvSpPr txBox="1"/>
          <p:nvPr/>
        </p:nvSpPr>
        <p:spPr>
          <a:xfrm>
            <a:off x="609600" y="2540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201E22"/>
                </a:solidFill>
                <a:latin typeface="Constantia" panose="02030602050306030303" pitchFamily="18" charset="0"/>
              </a:rPr>
              <a:t>Открытие второго фронта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725F0068-B59D-24AE-957F-0F56B00809A4}"/>
              </a:ext>
            </a:extLst>
          </p:cNvPr>
          <p:cNvSpPr/>
          <p:nvPr/>
        </p:nvSpPr>
        <p:spPr>
          <a:xfrm>
            <a:off x="609600" y="835152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BB905DB1-FC59-8818-FBE2-017444B14072}"/>
              </a:ext>
            </a:extLst>
          </p:cNvPr>
          <p:cNvCxnSpPr/>
          <p:nvPr/>
        </p:nvCxnSpPr>
        <p:spPr>
          <a:xfrm>
            <a:off x="1371600" y="857377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tages card">
            <a:extLst>
              <a:ext uri="{FF2B5EF4-FFF2-40B4-BE49-F238E27FC236}">
                <a16:creationId xmlns:a16="http://schemas.microsoft.com/office/drawing/2014/main" id="{C7CEAA00-547A-15D9-E00C-28CC16B469E3}"/>
              </a:ext>
            </a:extLst>
          </p:cNvPr>
          <p:cNvSpPr/>
          <p:nvPr/>
        </p:nvSpPr>
        <p:spPr>
          <a:xfrm>
            <a:off x="609600" y="1051052"/>
            <a:ext cx="3810000" cy="2484120"/>
          </a:xfrm>
          <a:prstGeom prst="roundRect">
            <a:avLst>
              <a:gd name="adj" fmla="val 5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ages">
            <a:extLst>
              <a:ext uri="{FF2B5EF4-FFF2-40B4-BE49-F238E27FC236}">
                <a16:creationId xmlns:a16="http://schemas.microsoft.com/office/drawing/2014/main" id="{D64D897A-90F0-B20D-2BF2-2258E609AE75}"/>
              </a:ext>
            </a:extLst>
          </p:cNvPr>
          <p:cNvSpPr txBox="1"/>
          <p:nvPr/>
        </p:nvSpPr>
        <p:spPr>
          <a:xfrm>
            <a:off x="889000" y="1203452"/>
            <a:ext cx="3327400" cy="215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b="1" dirty="0">
                <a:solidFill>
                  <a:srgbClr val="24364F"/>
                </a:solidFill>
                <a:latin typeface="Segoe UI" panose="020B0502040204020203" pitchFamily="34" charset="0"/>
              </a:rPr>
              <a:t>Ключевые этапы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Расширение захваченного плацдарма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Высадка в Южной Франции (август 1944)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Поддержка отрядов французского Сопротивления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Отступление немецких войск</a:t>
            </a:r>
          </a:p>
        </p:txBody>
      </p:sp>
      <p:sp>
        <p:nvSpPr>
          <p:cNvPr id="8" name="Stages bar">
            <a:extLst>
              <a:ext uri="{FF2B5EF4-FFF2-40B4-BE49-F238E27FC236}">
                <a16:creationId xmlns:a16="http://schemas.microsoft.com/office/drawing/2014/main" id="{BDE9555E-6DE7-D780-7C23-53156B4BD855}"/>
              </a:ext>
            </a:extLst>
          </p:cNvPr>
          <p:cNvSpPr/>
          <p:nvPr/>
        </p:nvSpPr>
        <p:spPr>
          <a:xfrm>
            <a:off x="609600" y="1203452"/>
            <a:ext cx="63500" cy="217932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oviet front card">
            <a:extLst>
              <a:ext uri="{FF2B5EF4-FFF2-40B4-BE49-F238E27FC236}">
                <a16:creationId xmlns:a16="http://schemas.microsoft.com/office/drawing/2014/main" id="{398DDCB0-D5D1-3209-CA77-F8F06BCC87DA}"/>
              </a:ext>
            </a:extLst>
          </p:cNvPr>
          <p:cNvSpPr/>
          <p:nvPr/>
        </p:nvSpPr>
        <p:spPr>
          <a:xfrm>
            <a:off x="609600" y="3585972"/>
            <a:ext cx="3810000" cy="2484120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oviet front">
            <a:extLst>
              <a:ext uri="{FF2B5EF4-FFF2-40B4-BE49-F238E27FC236}">
                <a16:creationId xmlns:a16="http://schemas.microsoft.com/office/drawing/2014/main" id="{19F1F4AE-2A2E-232C-5F84-97E6C3A66C6D}"/>
              </a:ext>
            </a:extLst>
          </p:cNvPr>
          <p:cNvSpPr txBox="1"/>
          <p:nvPr/>
        </p:nvSpPr>
        <p:spPr>
          <a:xfrm>
            <a:off x="889000" y="3738372"/>
            <a:ext cx="3327400" cy="215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b="1" dirty="0">
                <a:solidFill>
                  <a:srgbClr val="9E1B1B"/>
                </a:solidFill>
                <a:latin typeface="Segoe UI" panose="020B0502040204020203" pitchFamily="34" charset="0"/>
              </a:rPr>
              <a:t>Влияние советско-германского фронта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Масштабное наступление Красной Армии в Белоруссии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Распределение немецких сил:</a:t>
            </a:r>
          </a:p>
          <a:p>
            <a:pPr marL="584200" indent="-279400">
              <a:spcAft>
                <a:spcPts val="400"/>
              </a:spcAft>
              <a:buClr>
                <a:srgbClr val="9E1B1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600" b="1" dirty="0">
                <a:solidFill>
                  <a:srgbClr val="9E1B1B"/>
                </a:solidFill>
                <a:latin typeface="Segoe UI" panose="020B0502040204020203" pitchFamily="34" charset="0"/>
              </a:rPr>
              <a:t>235 дивизий против СССР</a:t>
            </a:r>
          </a:p>
          <a:p>
            <a:pPr marL="584200" indent="-279400">
              <a:spcAft>
                <a:spcPts val="400"/>
              </a:spcAft>
              <a:buClr>
                <a:srgbClr val="9E1B1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65 дивизий против союзников СССР</a:t>
            </a:r>
          </a:p>
        </p:txBody>
      </p:sp>
      <p:sp>
        <p:nvSpPr>
          <p:cNvPr id="11" name="Soviet front bar">
            <a:extLst>
              <a:ext uri="{FF2B5EF4-FFF2-40B4-BE49-F238E27FC236}">
                <a16:creationId xmlns:a16="http://schemas.microsoft.com/office/drawing/2014/main" id="{D9E4C502-9792-BA73-CF00-17B61FA0310A}"/>
              </a:ext>
            </a:extLst>
          </p:cNvPr>
          <p:cNvSpPr/>
          <p:nvPr/>
        </p:nvSpPr>
        <p:spPr>
          <a:xfrm>
            <a:off x="609600" y="3738372"/>
            <a:ext cx="63500" cy="217932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rance map mount">
            <a:extLst>
              <a:ext uri="{FF2B5EF4-FFF2-40B4-BE49-F238E27FC236}">
                <a16:creationId xmlns:a16="http://schemas.microsoft.com/office/drawing/2014/main" id="{61455767-2799-E129-F5F8-320B7BC45A5B}"/>
              </a:ext>
            </a:extLst>
          </p:cNvPr>
          <p:cNvSpPr/>
          <p:nvPr/>
        </p:nvSpPr>
        <p:spPr>
          <a:xfrm>
            <a:off x="4622800" y="1051052"/>
            <a:ext cx="3556000" cy="404045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France map" descr="Освобождение Франции, 1944 г. Карта (из исходной презентации)">
            <a:extLst>
              <a:ext uri="{FF2B5EF4-FFF2-40B4-BE49-F238E27FC236}">
                <a16:creationId xmlns:a16="http://schemas.microsoft.com/office/drawing/2014/main" id="{A8C3D63E-424A-E2B2-B056-A4A79052DA3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52652"/>
            <a:ext cx="3352800" cy="3837253"/>
          </a:xfrm>
          <a:prstGeom prst="rect">
            <a:avLst/>
          </a:prstGeom>
        </p:spPr>
      </p:pic>
      <p:cxnSp>
        <p:nvCxnSpPr>
          <p:cNvPr id="15" name="Corner">
            <a:extLst>
              <a:ext uri="{FF2B5EF4-FFF2-40B4-BE49-F238E27FC236}">
                <a16:creationId xmlns:a16="http://schemas.microsoft.com/office/drawing/2014/main" id="{BF1915E5-587D-27BE-0E89-E8F08BBEBAFF}"/>
              </a:ext>
            </a:extLst>
          </p:cNvPr>
          <p:cNvCxnSpPr/>
          <p:nvPr/>
        </p:nvCxnSpPr>
        <p:spPr>
          <a:xfrm>
            <a:off x="4622800" y="1051052"/>
            <a:ext cx="177800" cy="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rner">
            <a:extLst>
              <a:ext uri="{FF2B5EF4-FFF2-40B4-BE49-F238E27FC236}">
                <a16:creationId xmlns:a16="http://schemas.microsoft.com/office/drawing/2014/main" id="{0ADA6A03-D79F-F0BC-FBC2-7410F70EB583}"/>
              </a:ext>
            </a:extLst>
          </p:cNvPr>
          <p:cNvCxnSpPr/>
          <p:nvPr/>
        </p:nvCxnSpPr>
        <p:spPr>
          <a:xfrm>
            <a:off x="4622800" y="1051052"/>
            <a:ext cx="0" cy="17780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rner">
            <a:extLst>
              <a:ext uri="{FF2B5EF4-FFF2-40B4-BE49-F238E27FC236}">
                <a16:creationId xmlns:a16="http://schemas.microsoft.com/office/drawing/2014/main" id="{0C9F3C68-DF99-4B2D-C53D-D46A40CA3106}"/>
              </a:ext>
            </a:extLst>
          </p:cNvPr>
          <p:cNvCxnSpPr/>
          <p:nvPr/>
        </p:nvCxnSpPr>
        <p:spPr>
          <a:xfrm flipH="1">
            <a:off x="8001000" y="5091505"/>
            <a:ext cx="177800" cy="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rner">
            <a:extLst>
              <a:ext uri="{FF2B5EF4-FFF2-40B4-BE49-F238E27FC236}">
                <a16:creationId xmlns:a16="http://schemas.microsoft.com/office/drawing/2014/main" id="{05D88302-EB35-1CF4-1F2A-410A02D23EB1}"/>
              </a:ext>
            </a:extLst>
          </p:cNvPr>
          <p:cNvCxnSpPr/>
          <p:nvPr/>
        </p:nvCxnSpPr>
        <p:spPr>
          <a:xfrm flipV="1">
            <a:off x="8178800" y="4913705"/>
            <a:ext cx="0" cy="177800"/>
          </a:xfrm>
          <a:prstGeom prst="line">
            <a:avLst/>
          </a:prstGeom>
          <a:ln w="28575">
            <a:solidFill>
              <a:srgbClr val="2436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aris 1944" descr="Освобождение Парижа: толпы на Елисейских Полях, август 1944 г. Национальный архив США">
            <a:extLst>
              <a:ext uri="{FF2B5EF4-FFF2-40B4-BE49-F238E27FC236}">
                <a16:creationId xmlns:a16="http://schemas.microsoft.com/office/drawing/2014/main" id="{BCDB32CC-DA80-CE49-D4DF-09DBD1F606B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051052"/>
            <a:ext cx="32004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France card">
            <a:extLst>
              <a:ext uri="{FF2B5EF4-FFF2-40B4-BE49-F238E27FC236}">
                <a16:creationId xmlns:a16="http://schemas.microsoft.com/office/drawing/2014/main" id="{D04C90F5-0685-0F14-6166-DA51826D0FF6}"/>
              </a:ext>
            </a:extLst>
          </p:cNvPr>
          <p:cNvSpPr/>
          <p:nvPr/>
        </p:nvSpPr>
        <p:spPr>
          <a:xfrm>
            <a:off x="8382000" y="3159252"/>
            <a:ext cx="3200400" cy="2677160"/>
          </a:xfrm>
          <a:prstGeom prst="roundRect">
            <a:avLst>
              <a:gd name="adj" fmla="val 5000"/>
            </a:avLst>
          </a:prstGeom>
          <a:solidFill>
            <a:srgbClr val="F5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France">
            <a:extLst>
              <a:ext uri="{FF2B5EF4-FFF2-40B4-BE49-F238E27FC236}">
                <a16:creationId xmlns:a16="http://schemas.microsoft.com/office/drawing/2014/main" id="{041F52A6-55AE-C180-CF24-FB6859053119}"/>
              </a:ext>
            </a:extLst>
          </p:cNvPr>
          <p:cNvSpPr txBox="1"/>
          <p:nvPr/>
        </p:nvSpPr>
        <p:spPr>
          <a:xfrm>
            <a:off x="8661400" y="3311652"/>
            <a:ext cx="2717800" cy="2346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b="1" dirty="0">
                <a:solidFill>
                  <a:srgbClr val="A87A26"/>
                </a:solidFill>
                <a:latin typeface="Segoe UI" panose="020B0502040204020203" pitchFamily="34" charset="0"/>
              </a:rPr>
              <a:t>Освобождение Франции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b="1" dirty="0">
                <a:solidFill>
                  <a:srgbClr val="A87A26"/>
                </a:solidFill>
                <a:latin typeface="Segoe UI" panose="020B0502040204020203" pitchFamily="34" charset="0"/>
              </a:rPr>
              <a:t>25 августа 1944 года</a:t>
            </a: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 — освобождение Парижа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Первая в город вошла французская бронетанковая дивизия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Прибытие де Голля и создание Временного правительства</a:t>
            </a:r>
          </a:p>
        </p:txBody>
      </p:sp>
      <p:sp>
        <p:nvSpPr>
          <p:cNvPr id="23" name="France bar">
            <a:extLst>
              <a:ext uri="{FF2B5EF4-FFF2-40B4-BE49-F238E27FC236}">
                <a16:creationId xmlns:a16="http://schemas.microsoft.com/office/drawing/2014/main" id="{A0740E41-3CDA-7A2C-16AB-87F5EC3038C0}"/>
              </a:ext>
            </a:extLst>
          </p:cNvPr>
          <p:cNvSpPr/>
          <p:nvPr/>
        </p:nvSpPr>
        <p:spPr>
          <a:xfrm>
            <a:off x="8382000" y="3311652"/>
            <a:ext cx="63500" cy="2372360"/>
          </a:xfrm>
          <a:prstGeom prst="rect">
            <a:avLst/>
          </a:prstGeom>
          <a:solidFill>
            <a:srgbClr val="A87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9EFF1B6F-DB49-A09D-6A62-5711663D411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849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56029C9-E6D6-323D-C9AF-5799182D3E01}"/>
              </a:ext>
            </a:extLst>
          </p:cNvPr>
          <p:cNvSpPr txBox="1"/>
          <p:nvPr/>
        </p:nvSpPr>
        <p:spPr>
          <a:xfrm>
            <a:off x="609600" y="254000"/>
            <a:ext cx="109728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b="1" dirty="0">
                <a:solidFill>
                  <a:srgbClr val="201E22"/>
                </a:solidFill>
                <a:latin typeface="Constantia" panose="02030602050306030303" pitchFamily="18" charset="0"/>
              </a:rPr>
              <a:t>Открытие второго фронта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5A1D58C1-7297-BDDE-9F9E-2A891F5EFCD8}"/>
              </a:ext>
            </a:extLst>
          </p:cNvPr>
          <p:cNvSpPr/>
          <p:nvPr/>
        </p:nvSpPr>
        <p:spPr>
          <a:xfrm>
            <a:off x="609600" y="835152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F55FA354-F47C-C327-FBB5-0A25EADDC739}"/>
              </a:ext>
            </a:extLst>
          </p:cNvPr>
          <p:cNvCxnSpPr/>
          <p:nvPr/>
        </p:nvCxnSpPr>
        <p:spPr>
          <a:xfrm>
            <a:off x="1371600" y="857377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Holland 1944" descr="Высадка парашютистов союзников в Нидерландах, сентябрь 1944 г. Национальный архив США">
            <a:extLst>
              <a:ext uri="{FF2B5EF4-FFF2-40B4-BE49-F238E27FC236}">
                <a16:creationId xmlns:a16="http://schemas.microsoft.com/office/drawing/2014/main" id="{8DCF7841-2E3A-0D8B-E9BC-2B825EF7C49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076452"/>
            <a:ext cx="4826000" cy="5349748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Results card">
            <a:extLst>
              <a:ext uri="{FF2B5EF4-FFF2-40B4-BE49-F238E27FC236}">
                <a16:creationId xmlns:a16="http://schemas.microsoft.com/office/drawing/2014/main" id="{0BDE0CB2-FF69-A622-3DB8-9FF5CE829408}"/>
              </a:ext>
            </a:extLst>
          </p:cNvPr>
          <p:cNvSpPr/>
          <p:nvPr/>
        </p:nvSpPr>
        <p:spPr>
          <a:xfrm>
            <a:off x="609600" y="1076452"/>
            <a:ext cx="5842000" cy="1701800"/>
          </a:xfrm>
          <a:prstGeom prst="roundRect">
            <a:avLst>
              <a:gd name="adj" fmla="val 5000"/>
            </a:avLst>
          </a:prstGeom>
          <a:solidFill>
            <a:srgbClr val="E2ED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sults">
            <a:extLst>
              <a:ext uri="{FF2B5EF4-FFF2-40B4-BE49-F238E27FC236}">
                <a16:creationId xmlns:a16="http://schemas.microsoft.com/office/drawing/2014/main" id="{E733E457-2BC6-EF10-0C1B-523F5E960743}"/>
              </a:ext>
            </a:extLst>
          </p:cNvPr>
          <p:cNvSpPr txBox="1"/>
          <p:nvPr/>
        </p:nvSpPr>
        <p:spPr>
          <a:xfrm>
            <a:off x="889000" y="1228852"/>
            <a:ext cx="53594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b="1" dirty="0">
                <a:solidFill>
                  <a:srgbClr val="3E6B48"/>
                </a:solidFill>
                <a:latin typeface="Segoe UI" panose="020B0502040204020203" pitchFamily="34" charset="0"/>
              </a:rPr>
              <a:t>Результаты операции</a:t>
            </a:r>
          </a:p>
          <a:p>
            <a:pPr marL="304800" indent="-304800">
              <a:spcAft>
                <a:spcPts val="400"/>
              </a:spcAft>
              <a:buClr>
                <a:srgbClr val="3E6B48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Открытие Второго фронта</a:t>
            </a:r>
          </a:p>
          <a:p>
            <a:pPr marL="304800" indent="-304800">
              <a:spcAft>
                <a:spcPts val="400"/>
              </a:spcAft>
              <a:buClr>
                <a:srgbClr val="3E6B48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Освобождение Франции</a:t>
            </a:r>
          </a:p>
          <a:p>
            <a:pPr marL="304800" indent="-304800">
              <a:spcAft>
                <a:spcPts val="400"/>
              </a:spcAft>
              <a:buClr>
                <a:srgbClr val="3E6B48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Воодушевление союзников</a:t>
            </a:r>
          </a:p>
        </p:txBody>
      </p:sp>
      <p:sp>
        <p:nvSpPr>
          <p:cNvPr id="10" name="Results bar">
            <a:extLst>
              <a:ext uri="{FF2B5EF4-FFF2-40B4-BE49-F238E27FC236}">
                <a16:creationId xmlns:a16="http://schemas.microsoft.com/office/drawing/2014/main" id="{7DD7CAA9-744A-0199-8A08-CB0445D4259B}"/>
              </a:ext>
            </a:extLst>
          </p:cNvPr>
          <p:cNvSpPr/>
          <p:nvPr/>
        </p:nvSpPr>
        <p:spPr>
          <a:xfrm>
            <a:off x="609600" y="1228852"/>
            <a:ext cx="63500" cy="1397000"/>
          </a:xfrm>
          <a:prstGeom prst="rect">
            <a:avLst/>
          </a:prstGeom>
          <a:solidFill>
            <a:srgbClr val="3E6B4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ifficulties card">
            <a:extLst>
              <a:ext uri="{FF2B5EF4-FFF2-40B4-BE49-F238E27FC236}">
                <a16:creationId xmlns:a16="http://schemas.microsoft.com/office/drawing/2014/main" id="{2A629685-4B0E-1AF0-4095-62A46C369361}"/>
              </a:ext>
            </a:extLst>
          </p:cNvPr>
          <p:cNvSpPr/>
          <p:nvPr/>
        </p:nvSpPr>
        <p:spPr>
          <a:xfrm>
            <a:off x="609600" y="2854452"/>
            <a:ext cx="5842000" cy="2453640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Difficulties">
            <a:extLst>
              <a:ext uri="{FF2B5EF4-FFF2-40B4-BE49-F238E27FC236}">
                <a16:creationId xmlns:a16="http://schemas.microsoft.com/office/drawing/2014/main" id="{31A1F604-686D-CB7C-072C-E315BE1D7086}"/>
              </a:ext>
            </a:extLst>
          </p:cNvPr>
          <p:cNvSpPr txBox="1"/>
          <p:nvPr/>
        </p:nvSpPr>
        <p:spPr>
          <a:xfrm>
            <a:off x="889000" y="3006852"/>
            <a:ext cx="5359400" cy="212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b="1" dirty="0">
                <a:solidFill>
                  <a:srgbClr val="9E1B1B"/>
                </a:solidFill>
                <a:latin typeface="Segoe UI" panose="020B0502040204020203" pitchFamily="34" charset="0"/>
              </a:rPr>
              <a:t>Трудности дальнейшего наступления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Неудачная попытка прорыва линии Зигфрида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Провал воздушно-десантной операции в Нидерландах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Временная стабилизация фронта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Несостоятельность планов завершения войны до конца 1944 года</a:t>
            </a:r>
          </a:p>
        </p:txBody>
      </p:sp>
      <p:sp>
        <p:nvSpPr>
          <p:cNvPr id="13" name="Difficulties bar">
            <a:extLst>
              <a:ext uri="{FF2B5EF4-FFF2-40B4-BE49-F238E27FC236}">
                <a16:creationId xmlns:a16="http://schemas.microsoft.com/office/drawing/2014/main" id="{6F11CE79-2354-1B14-B060-CC5CFDE64EB3}"/>
              </a:ext>
            </a:extLst>
          </p:cNvPr>
          <p:cNvSpPr/>
          <p:nvPr/>
        </p:nvSpPr>
        <p:spPr>
          <a:xfrm>
            <a:off x="609600" y="3006852"/>
            <a:ext cx="63500" cy="214884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A8D67626-C263-4E3A-107D-ED07B63DF60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37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D1B3EB1-913A-BDDB-730D-CB96AA3DDE4B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Военные операции Красной Армии в 1944—1945 гг., их роль в освобождении стран Европы. Ялтинская конференция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6710AC87-54A0-D755-6B6D-85F763E9B705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A3881446-34F8-B64F-6D34-3F23153E8CC4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Hungary card">
            <a:extLst>
              <a:ext uri="{FF2B5EF4-FFF2-40B4-BE49-F238E27FC236}">
                <a16:creationId xmlns:a16="http://schemas.microsoft.com/office/drawing/2014/main" id="{40C00B2E-3924-E667-861F-321D25AEA5A0}"/>
              </a:ext>
            </a:extLst>
          </p:cNvPr>
          <p:cNvSpPr/>
          <p:nvPr/>
        </p:nvSpPr>
        <p:spPr>
          <a:xfrm>
            <a:off x="609600" y="1394968"/>
            <a:ext cx="5588000" cy="1905000"/>
          </a:xfrm>
          <a:prstGeom prst="roundRect">
            <a:avLst>
              <a:gd name="adj" fmla="val 5000"/>
            </a:avLst>
          </a:prstGeom>
          <a:solidFill>
            <a:srgbClr val="F5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Hungary">
            <a:extLst>
              <a:ext uri="{FF2B5EF4-FFF2-40B4-BE49-F238E27FC236}">
                <a16:creationId xmlns:a16="http://schemas.microsoft.com/office/drawing/2014/main" id="{5D47D5F7-E2F0-B3CE-A430-B3F9A6046ADC}"/>
              </a:ext>
            </a:extLst>
          </p:cNvPr>
          <p:cNvSpPr txBox="1"/>
          <p:nvPr/>
        </p:nvSpPr>
        <p:spPr>
          <a:xfrm>
            <a:off x="889000" y="1547368"/>
            <a:ext cx="5105400" cy="157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b="1" dirty="0">
                <a:solidFill>
                  <a:srgbClr val="A87A26"/>
                </a:solidFill>
                <a:latin typeface="Segoe UI" panose="020B0502040204020203" pitchFamily="34" charset="0"/>
              </a:rPr>
              <a:t>Сентябрь 1944 года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Вступление Красной Армии в Венгрию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Попытка Хорти заключить перемирие с СССР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Государственный переворот в Будапеште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Приход к власти Ф. Салаши</a:t>
            </a:r>
          </a:p>
        </p:txBody>
      </p:sp>
      <p:sp>
        <p:nvSpPr>
          <p:cNvPr id="8" name="Hungary bar">
            <a:extLst>
              <a:ext uri="{FF2B5EF4-FFF2-40B4-BE49-F238E27FC236}">
                <a16:creationId xmlns:a16="http://schemas.microsoft.com/office/drawing/2014/main" id="{B2562A4A-2E02-856C-60C9-779C65981400}"/>
              </a:ext>
            </a:extLst>
          </p:cNvPr>
          <p:cNvSpPr/>
          <p:nvPr/>
        </p:nvSpPr>
        <p:spPr>
          <a:xfrm>
            <a:off x="609600" y="1547368"/>
            <a:ext cx="63500" cy="1600200"/>
          </a:xfrm>
          <a:prstGeom prst="rect">
            <a:avLst/>
          </a:prstGeom>
          <a:solidFill>
            <a:srgbClr val="A87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perations card">
            <a:extLst>
              <a:ext uri="{FF2B5EF4-FFF2-40B4-BE49-F238E27FC236}">
                <a16:creationId xmlns:a16="http://schemas.microsoft.com/office/drawing/2014/main" id="{E051BF45-9E48-CC18-AE4A-B69245747B4E}"/>
              </a:ext>
            </a:extLst>
          </p:cNvPr>
          <p:cNvSpPr/>
          <p:nvPr/>
        </p:nvSpPr>
        <p:spPr>
          <a:xfrm>
            <a:off x="609600" y="3325368"/>
            <a:ext cx="5588000" cy="3175000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perations">
            <a:extLst>
              <a:ext uri="{FF2B5EF4-FFF2-40B4-BE49-F238E27FC236}">
                <a16:creationId xmlns:a16="http://schemas.microsoft.com/office/drawing/2014/main" id="{D45A725C-BBB8-8EBF-E58F-8C448F8EAF5B}"/>
              </a:ext>
            </a:extLst>
          </p:cNvPr>
          <p:cNvSpPr txBox="1"/>
          <p:nvPr/>
        </p:nvSpPr>
        <p:spPr>
          <a:xfrm>
            <a:off x="889000" y="3477768"/>
            <a:ext cx="5105400" cy="284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b="1" dirty="0">
                <a:solidFill>
                  <a:srgbClr val="9E1B1B"/>
                </a:solidFill>
                <a:latin typeface="Segoe UI" panose="020B0502040204020203" pitchFamily="34" charset="0"/>
              </a:rPr>
              <a:t>Боевые действия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Ожесточённые бои за Будапешт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Взятие столицы Венгрии </a:t>
            </a:r>
            <a:r>
              <a:rPr lang="ru-RU" sz="1600" b="1" dirty="0">
                <a:solidFill>
                  <a:srgbClr val="A87A26"/>
                </a:solidFill>
                <a:latin typeface="Segoe UI" panose="020B0502040204020203" pitchFamily="34" charset="0"/>
              </a:rPr>
              <a:t>в феврале 1945 года</a:t>
            </a:r>
          </a:p>
          <a:p>
            <a:pPr>
              <a:spcAft>
                <a:spcPts val="400"/>
              </a:spcAft>
            </a:pPr>
            <a:r>
              <a:rPr lang="ru-RU" sz="1600" b="1" dirty="0">
                <a:solidFill>
                  <a:srgbClr val="201E22"/>
                </a:solidFill>
                <a:latin typeface="Segoe UI" panose="020B0502040204020203" pitchFamily="34" charset="0"/>
              </a:rPr>
              <a:t>Освобождение:</a:t>
            </a:r>
          </a:p>
          <a:p>
            <a:pPr marL="584200" indent="-279400">
              <a:spcAft>
                <a:spcPts val="400"/>
              </a:spcAft>
              <a:buClr>
                <a:srgbClr val="9E1B1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Румынии</a:t>
            </a:r>
          </a:p>
          <a:p>
            <a:pPr marL="584200" indent="-279400">
              <a:spcAft>
                <a:spcPts val="400"/>
              </a:spcAft>
              <a:buClr>
                <a:srgbClr val="9E1B1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Болгарии</a:t>
            </a:r>
          </a:p>
          <a:p>
            <a:pPr marL="584200" indent="-279400">
              <a:spcAft>
                <a:spcPts val="400"/>
              </a:spcAft>
              <a:buClr>
                <a:srgbClr val="9E1B1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Северной Норвегии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Совместные операции с югославскими партизанами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Освобождение Белграда</a:t>
            </a:r>
          </a:p>
        </p:txBody>
      </p:sp>
      <p:sp>
        <p:nvSpPr>
          <p:cNvPr id="11" name="Operations bar">
            <a:extLst>
              <a:ext uri="{FF2B5EF4-FFF2-40B4-BE49-F238E27FC236}">
                <a16:creationId xmlns:a16="http://schemas.microsoft.com/office/drawing/2014/main" id="{D0E5076F-452C-5885-87AC-BA0509B1F779}"/>
              </a:ext>
            </a:extLst>
          </p:cNvPr>
          <p:cNvSpPr/>
          <p:nvPr/>
        </p:nvSpPr>
        <p:spPr>
          <a:xfrm>
            <a:off x="609600" y="3477768"/>
            <a:ext cx="63500" cy="287020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Budapest 1945" descr="Разрушенные кварталы Будапешта, 1945 г. Fortepan 52107">
            <a:extLst>
              <a:ext uri="{FF2B5EF4-FFF2-40B4-BE49-F238E27FC236}">
                <a16:creationId xmlns:a16="http://schemas.microsoft.com/office/drawing/2014/main" id="{A74CDAC1-CF0C-625C-D0C9-6FE64632B2D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1394968"/>
            <a:ext cx="5080000" cy="22860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Balkans map mount">
            <a:extLst>
              <a:ext uri="{FF2B5EF4-FFF2-40B4-BE49-F238E27FC236}">
                <a16:creationId xmlns:a16="http://schemas.microsoft.com/office/drawing/2014/main" id="{6E02BD35-260F-07A7-E993-E6ACE6F0A061}"/>
              </a:ext>
            </a:extLst>
          </p:cNvPr>
          <p:cNvSpPr/>
          <p:nvPr/>
        </p:nvSpPr>
        <p:spPr>
          <a:xfrm>
            <a:off x="6675318" y="3884168"/>
            <a:ext cx="4734163" cy="254203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Balkans map" descr="Освобождение стран Юго-Восточной Европы, 1944–1945 гг. Карта (из исходной презентации)">
            <a:extLst>
              <a:ext uri="{FF2B5EF4-FFF2-40B4-BE49-F238E27FC236}">
                <a16:creationId xmlns:a16="http://schemas.microsoft.com/office/drawing/2014/main" id="{528C3071-F0FE-3255-768E-B661C01601D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18" y="3985768"/>
            <a:ext cx="4530963" cy="2338832"/>
          </a:xfrm>
          <a:prstGeom prst="rect">
            <a:avLst/>
          </a:prstGeom>
        </p:spPr>
      </p:pic>
      <p:cxnSp>
        <p:nvCxnSpPr>
          <p:cNvPr id="17" name="Corner">
            <a:extLst>
              <a:ext uri="{FF2B5EF4-FFF2-40B4-BE49-F238E27FC236}">
                <a16:creationId xmlns:a16="http://schemas.microsoft.com/office/drawing/2014/main" id="{94909BB2-9E23-6C1F-8059-5FCB423B4E6B}"/>
              </a:ext>
            </a:extLst>
          </p:cNvPr>
          <p:cNvCxnSpPr/>
          <p:nvPr/>
        </p:nvCxnSpPr>
        <p:spPr>
          <a:xfrm>
            <a:off x="6675318" y="3884168"/>
            <a:ext cx="177800" cy="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rner">
            <a:extLst>
              <a:ext uri="{FF2B5EF4-FFF2-40B4-BE49-F238E27FC236}">
                <a16:creationId xmlns:a16="http://schemas.microsoft.com/office/drawing/2014/main" id="{8B6DEF75-18C1-A3BA-3F3B-E1809E06274E}"/>
              </a:ext>
            </a:extLst>
          </p:cNvPr>
          <p:cNvCxnSpPr/>
          <p:nvPr/>
        </p:nvCxnSpPr>
        <p:spPr>
          <a:xfrm>
            <a:off x="6675318" y="3884168"/>
            <a:ext cx="0" cy="17780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rner">
            <a:extLst>
              <a:ext uri="{FF2B5EF4-FFF2-40B4-BE49-F238E27FC236}">
                <a16:creationId xmlns:a16="http://schemas.microsoft.com/office/drawing/2014/main" id="{22BAA83C-E36E-557F-3830-BC736E5E49CB}"/>
              </a:ext>
            </a:extLst>
          </p:cNvPr>
          <p:cNvCxnSpPr/>
          <p:nvPr/>
        </p:nvCxnSpPr>
        <p:spPr>
          <a:xfrm flipH="1">
            <a:off x="11231682" y="6426200"/>
            <a:ext cx="177800" cy="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rner">
            <a:extLst>
              <a:ext uri="{FF2B5EF4-FFF2-40B4-BE49-F238E27FC236}">
                <a16:creationId xmlns:a16="http://schemas.microsoft.com/office/drawing/2014/main" id="{F02E54D6-318A-CE5C-8D40-47F835CF8424}"/>
              </a:ext>
            </a:extLst>
          </p:cNvPr>
          <p:cNvCxnSpPr/>
          <p:nvPr/>
        </p:nvCxnSpPr>
        <p:spPr>
          <a:xfrm flipV="1">
            <a:off x="11409482" y="6248400"/>
            <a:ext cx="0" cy="17780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9E53ECD9-4228-F578-3387-69E659B25CA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679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BBDB30F7-359E-6132-6FB4-E97BDDFA7E84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Военные операции Красной Армии в 1944—1945 гг., их роль в освобождении стран Европы. Ялтинская конференция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8612548D-B255-B054-2DBD-C4364460A8AF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AD5D6D22-1817-E5EC-8FC6-BB197D9624E1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994FA044-A74D-D457-A46A-B2069DAE27D2}"/>
              </a:ext>
            </a:extLst>
          </p:cNvPr>
          <p:cNvSpPr txBox="1"/>
          <p:nvPr/>
        </p:nvSpPr>
        <p:spPr>
          <a:xfrm>
            <a:off x="609600" y="129336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4364F"/>
                </a:solidFill>
                <a:latin typeface="Constantia" panose="02030602050306030303" pitchFamily="18" charset="0"/>
              </a:rPr>
              <a:t>Ялтинская конференция (4–11 февраля 1945)</a:t>
            </a:r>
          </a:p>
        </p:txBody>
      </p:sp>
      <p:sp>
        <p:nvSpPr>
          <p:cNvPr id="7" name="Document frame">
            <a:extLst>
              <a:ext uri="{FF2B5EF4-FFF2-40B4-BE49-F238E27FC236}">
                <a16:creationId xmlns:a16="http://schemas.microsoft.com/office/drawing/2014/main" id="{5674F58F-86B8-2DE3-57E7-F478440EE566}"/>
              </a:ext>
            </a:extLst>
          </p:cNvPr>
          <p:cNvSpPr/>
          <p:nvPr/>
        </p:nvSpPr>
        <p:spPr>
          <a:xfrm>
            <a:off x="609600" y="1796288"/>
            <a:ext cx="3810000" cy="299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2436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ocument frame inner">
            <a:extLst>
              <a:ext uri="{FF2B5EF4-FFF2-40B4-BE49-F238E27FC236}">
                <a16:creationId xmlns:a16="http://schemas.microsoft.com/office/drawing/2014/main" id="{55F3DE89-D1E2-1478-C46E-2C754226E9EF}"/>
              </a:ext>
            </a:extLst>
          </p:cNvPr>
          <p:cNvSpPr/>
          <p:nvPr/>
        </p:nvSpPr>
        <p:spPr>
          <a:xfrm>
            <a:off x="673100" y="1859788"/>
            <a:ext cx="3683000" cy="2870200"/>
          </a:xfrm>
          <a:prstGeom prst="rect">
            <a:avLst/>
          </a:prstGeom>
          <a:noFill/>
          <a:ln w="6350" cap="flat" cmpd="sng" algn="ctr">
            <a:solidFill>
              <a:srgbClr val="2436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articipants">
            <a:extLst>
              <a:ext uri="{FF2B5EF4-FFF2-40B4-BE49-F238E27FC236}">
                <a16:creationId xmlns:a16="http://schemas.microsoft.com/office/drawing/2014/main" id="{0F9A6B06-9784-7E79-6451-3C6B20D7C1F0}"/>
              </a:ext>
            </a:extLst>
          </p:cNvPr>
          <p:cNvSpPr txBox="1"/>
          <p:nvPr/>
        </p:nvSpPr>
        <p:spPr>
          <a:xfrm>
            <a:off x="609600" y="1974088"/>
            <a:ext cx="3810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b="1" dirty="0">
                <a:solidFill>
                  <a:srgbClr val="24364F"/>
                </a:solidFill>
                <a:latin typeface="Constantia" panose="02030602050306030303" pitchFamily="18" charset="0"/>
              </a:rPr>
              <a:t>Участники</a:t>
            </a:r>
          </a:p>
        </p:txBody>
      </p:sp>
      <p:pic>
        <p:nvPicPr>
          <p:cNvPr id="11" name="Portrait 1" descr="И. В. Сталин (фрагмент фотографии участников Ялтинской конференции, февраль 1945 г.)">
            <a:extLst>
              <a:ext uri="{FF2B5EF4-FFF2-40B4-BE49-F238E27FC236}">
                <a16:creationId xmlns:a16="http://schemas.microsoft.com/office/drawing/2014/main" id="{8C4E7379-9950-2C3B-7882-B6257ACFFAB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2456688"/>
            <a:ext cx="939800" cy="1168400"/>
          </a:xfrm>
          <a:prstGeom prst="ellipse">
            <a:avLst/>
          </a:prstGeom>
          <a:ln w="15875">
            <a:solidFill>
              <a:srgbClr val="2436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Portrait 1 ring">
            <a:extLst>
              <a:ext uri="{FF2B5EF4-FFF2-40B4-BE49-F238E27FC236}">
                <a16:creationId xmlns:a16="http://schemas.microsoft.com/office/drawing/2014/main" id="{B50C1A2F-361E-C03A-AC4D-4DFA87B35443}"/>
              </a:ext>
            </a:extLst>
          </p:cNvPr>
          <p:cNvSpPr/>
          <p:nvPr/>
        </p:nvSpPr>
        <p:spPr>
          <a:xfrm>
            <a:off x="774700" y="2418588"/>
            <a:ext cx="1016000" cy="1244600"/>
          </a:xfrm>
          <a:prstGeom prst="ellipse">
            <a:avLst/>
          </a:prstGeom>
          <a:noFill/>
          <a:ln w="9525" cap="flat" cmpd="sng" algn="ctr">
            <a:solidFill>
              <a:srgbClr val="2436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eader 1">
            <a:extLst>
              <a:ext uri="{FF2B5EF4-FFF2-40B4-BE49-F238E27FC236}">
                <a16:creationId xmlns:a16="http://schemas.microsoft.com/office/drawing/2014/main" id="{EDB2FAD7-3CDC-D4F6-552B-ACC5B0C90D6A}"/>
              </a:ext>
            </a:extLst>
          </p:cNvPr>
          <p:cNvSpPr txBox="1"/>
          <p:nvPr/>
        </p:nvSpPr>
        <p:spPr>
          <a:xfrm>
            <a:off x="685800" y="3777488"/>
            <a:ext cx="11938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b="1" dirty="0">
                <a:solidFill>
                  <a:srgbClr val="201E22"/>
                </a:solidFill>
                <a:latin typeface="Segoe UI" panose="020B0502040204020203" pitchFamily="34" charset="0"/>
              </a:rPr>
              <a:t>И. В. Сталин</a:t>
            </a:r>
          </a:p>
        </p:txBody>
      </p:sp>
      <p:pic>
        <p:nvPicPr>
          <p:cNvPr id="15" name="Portrait 2" descr="Ф. Д. Рузвельт (фрагмент фотографии участников Ялтинской конференции, февраль 1945 г.)">
            <a:extLst>
              <a:ext uri="{FF2B5EF4-FFF2-40B4-BE49-F238E27FC236}">
                <a16:creationId xmlns:a16="http://schemas.microsoft.com/office/drawing/2014/main" id="{73074259-581D-BC33-075A-1AF1A12E54E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2456688"/>
            <a:ext cx="939800" cy="1168400"/>
          </a:xfrm>
          <a:prstGeom prst="ellipse">
            <a:avLst/>
          </a:prstGeom>
          <a:ln w="15875">
            <a:solidFill>
              <a:srgbClr val="2436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Portrait 2 ring">
            <a:extLst>
              <a:ext uri="{FF2B5EF4-FFF2-40B4-BE49-F238E27FC236}">
                <a16:creationId xmlns:a16="http://schemas.microsoft.com/office/drawing/2014/main" id="{793F7659-8E6E-80FE-020C-CED4B94F3D9F}"/>
              </a:ext>
            </a:extLst>
          </p:cNvPr>
          <p:cNvSpPr/>
          <p:nvPr/>
        </p:nvSpPr>
        <p:spPr>
          <a:xfrm>
            <a:off x="1968500" y="2418588"/>
            <a:ext cx="1016000" cy="1244600"/>
          </a:xfrm>
          <a:prstGeom prst="ellipse">
            <a:avLst/>
          </a:prstGeom>
          <a:noFill/>
          <a:ln w="9525" cap="flat" cmpd="sng" algn="ctr">
            <a:solidFill>
              <a:srgbClr val="2436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Leader 2">
            <a:extLst>
              <a:ext uri="{FF2B5EF4-FFF2-40B4-BE49-F238E27FC236}">
                <a16:creationId xmlns:a16="http://schemas.microsoft.com/office/drawing/2014/main" id="{DC935E41-1340-7944-F989-FD627F92E22B}"/>
              </a:ext>
            </a:extLst>
          </p:cNvPr>
          <p:cNvSpPr txBox="1"/>
          <p:nvPr/>
        </p:nvSpPr>
        <p:spPr>
          <a:xfrm>
            <a:off x="1879600" y="3777488"/>
            <a:ext cx="11938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b="1" dirty="0">
                <a:solidFill>
                  <a:srgbClr val="201E22"/>
                </a:solidFill>
                <a:latin typeface="Segoe UI" panose="020B0502040204020203" pitchFamily="34" charset="0"/>
              </a:rPr>
              <a:t>Ф. Д. Рузвельт</a:t>
            </a:r>
          </a:p>
        </p:txBody>
      </p:sp>
      <p:pic>
        <p:nvPicPr>
          <p:cNvPr id="19" name="Portrait 3" descr="У. Черчилль (фрагмент фотографии участников Ялтинской конференции, февраль 1945 г.)">
            <a:extLst>
              <a:ext uri="{FF2B5EF4-FFF2-40B4-BE49-F238E27FC236}">
                <a16:creationId xmlns:a16="http://schemas.microsoft.com/office/drawing/2014/main" id="{75887E7A-AE6D-03CA-A58D-D0A26B27CBF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456688"/>
            <a:ext cx="939800" cy="1168400"/>
          </a:xfrm>
          <a:prstGeom prst="ellipse">
            <a:avLst/>
          </a:prstGeom>
          <a:ln w="15875">
            <a:solidFill>
              <a:srgbClr val="2436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Portrait 3 ring">
            <a:extLst>
              <a:ext uri="{FF2B5EF4-FFF2-40B4-BE49-F238E27FC236}">
                <a16:creationId xmlns:a16="http://schemas.microsoft.com/office/drawing/2014/main" id="{6FE548D2-3845-6500-0CFD-409473BDA017}"/>
              </a:ext>
            </a:extLst>
          </p:cNvPr>
          <p:cNvSpPr/>
          <p:nvPr/>
        </p:nvSpPr>
        <p:spPr>
          <a:xfrm>
            <a:off x="3162300" y="2418588"/>
            <a:ext cx="1016000" cy="1244600"/>
          </a:xfrm>
          <a:prstGeom prst="ellipse">
            <a:avLst/>
          </a:prstGeom>
          <a:noFill/>
          <a:ln w="9525" cap="flat" cmpd="sng" algn="ctr">
            <a:solidFill>
              <a:srgbClr val="2436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Leader 3">
            <a:extLst>
              <a:ext uri="{FF2B5EF4-FFF2-40B4-BE49-F238E27FC236}">
                <a16:creationId xmlns:a16="http://schemas.microsoft.com/office/drawing/2014/main" id="{EF63D4F8-5779-7878-FE87-536F754D2918}"/>
              </a:ext>
            </a:extLst>
          </p:cNvPr>
          <p:cNvSpPr txBox="1"/>
          <p:nvPr/>
        </p:nvSpPr>
        <p:spPr>
          <a:xfrm>
            <a:off x="3073400" y="3777488"/>
            <a:ext cx="11938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" b="1" dirty="0">
                <a:solidFill>
                  <a:srgbClr val="201E22"/>
                </a:solidFill>
                <a:latin typeface="Segoe UI" panose="020B0502040204020203" pitchFamily="34" charset="0"/>
              </a:rPr>
              <a:t>У. Черчилль</a:t>
            </a:r>
          </a:p>
        </p:txBody>
      </p:sp>
      <p:sp>
        <p:nvSpPr>
          <p:cNvPr id="22" name="Reparation">
            <a:extLst>
              <a:ext uri="{FF2B5EF4-FFF2-40B4-BE49-F238E27FC236}">
                <a16:creationId xmlns:a16="http://schemas.microsoft.com/office/drawing/2014/main" id="{083E5DD7-F66F-A8A5-3E91-69B5B8FAB43F}"/>
              </a:ext>
            </a:extLst>
          </p:cNvPr>
          <p:cNvSpPr txBox="1"/>
          <p:nvPr/>
        </p:nvSpPr>
        <p:spPr>
          <a:xfrm>
            <a:off x="609600" y="4996688"/>
            <a:ext cx="3810000" cy="14295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 b="1" dirty="0">
                <a:solidFill>
                  <a:srgbClr val="9E1B1B"/>
                </a:solidFill>
                <a:latin typeface="Segoe UI" panose="020B0502040204020203" pitchFamily="34" charset="0"/>
              </a:rPr>
              <a:t>Репарация</a:t>
            </a:r>
            <a:r>
              <a:rPr lang="ru-RU" sz="1400" i="1" dirty="0">
                <a:solidFill>
                  <a:srgbClr val="57524F"/>
                </a:solidFill>
                <a:latin typeface="Segoe UI" panose="020B0502040204020203" pitchFamily="34" charset="0"/>
              </a:rPr>
              <a:t> — это форма материальной ответственности субъекта международного права за ущерб, причинённый другому субъекту в результате международного правонарушения.</a:t>
            </a:r>
          </a:p>
        </p:txBody>
      </p:sp>
      <p:sp>
        <p:nvSpPr>
          <p:cNvPr id="23" name="Decisions card">
            <a:extLst>
              <a:ext uri="{FF2B5EF4-FFF2-40B4-BE49-F238E27FC236}">
                <a16:creationId xmlns:a16="http://schemas.microsoft.com/office/drawing/2014/main" id="{4A39E05F-08CA-D11E-BF9F-FC7B2EBEFDBF}"/>
              </a:ext>
            </a:extLst>
          </p:cNvPr>
          <p:cNvSpPr/>
          <p:nvPr/>
        </p:nvSpPr>
        <p:spPr>
          <a:xfrm>
            <a:off x="4673600" y="1796288"/>
            <a:ext cx="6908800" cy="2230120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Decisions">
            <a:extLst>
              <a:ext uri="{FF2B5EF4-FFF2-40B4-BE49-F238E27FC236}">
                <a16:creationId xmlns:a16="http://schemas.microsoft.com/office/drawing/2014/main" id="{AD615397-AADC-1930-F12E-32B78961B75E}"/>
              </a:ext>
            </a:extLst>
          </p:cNvPr>
          <p:cNvSpPr txBox="1"/>
          <p:nvPr/>
        </p:nvSpPr>
        <p:spPr>
          <a:xfrm>
            <a:off x="4953000" y="1948688"/>
            <a:ext cx="6426200" cy="1899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b="1" dirty="0">
                <a:solidFill>
                  <a:srgbClr val="9E1B1B"/>
                </a:solidFill>
                <a:latin typeface="Segoe UI" panose="020B0502040204020203" pitchFamily="34" charset="0"/>
              </a:rPr>
              <a:t>Основные решения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Уничтожение нацизма и милитаризма в Германии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Система репараций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Территориальные изменения для Польши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Создание ООН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Вступление СССР в войну против Японии</a:t>
            </a:r>
          </a:p>
        </p:txBody>
      </p:sp>
      <p:sp>
        <p:nvSpPr>
          <p:cNvPr id="25" name="Decisions bar">
            <a:extLst>
              <a:ext uri="{FF2B5EF4-FFF2-40B4-BE49-F238E27FC236}">
                <a16:creationId xmlns:a16="http://schemas.microsoft.com/office/drawing/2014/main" id="{4FA1AB3F-FBDF-2DC5-5EE4-FAC4E7BDDD2F}"/>
              </a:ext>
            </a:extLst>
          </p:cNvPr>
          <p:cNvSpPr/>
          <p:nvPr/>
        </p:nvSpPr>
        <p:spPr>
          <a:xfrm>
            <a:off x="4673600" y="1948688"/>
            <a:ext cx="63500" cy="192532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Details card">
            <a:extLst>
              <a:ext uri="{FF2B5EF4-FFF2-40B4-BE49-F238E27FC236}">
                <a16:creationId xmlns:a16="http://schemas.microsoft.com/office/drawing/2014/main" id="{AC04E939-AEC3-83C4-A592-7D18AE66E107}"/>
              </a:ext>
            </a:extLst>
          </p:cNvPr>
          <p:cNvSpPr/>
          <p:nvPr/>
        </p:nvSpPr>
        <p:spPr>
          <a:xfrm>
            <a:off x="4673600" y="4026408"/>
            <a:ext cx="6908800" cy="1752600"/>
          </a:xfrm>
          <a:prstGeom prst="roundRect">
            <a:avLst>
              <a:gd name="adj" fmla="val 5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Details">
            <a:extLst>
              <a:ext uri="{FF2B5EF4-FFF2-40B4-BE49-F238E27FC236}">
                <a16:creationId xmlns:a16="http://schemas.microsoft.com/office/drawing/2014/main" id="{9AA1053A-35AD-8B6F-CC84-A13B92598C9D}"/>
              </a:ext>
            </a:extLst>
          </p:cNvPr>
          <p:cNvSpPr txBox="1"/>
          <p:nvPr/>
        </p:nvSpPr>
        <p:spPr>
          <a:xfrm>
            <a:off x="4953000" y="4178808"/>
            <a:ext cx="64262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b="1" dirty="0">
                <a:solidFill>
                  <a:srgbClr val="24364F"/>
                </a:solidFill>
                <a:latin typeface="Segoe UI" panose="020B0502040204020203" pitchFamily="34" charset="0"/>
              </a:rPr>
              <a:t>Организационные детали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b="1" dirty="0">
                <a:solidFill>
                  <a:srgbClr val="24364F"/>
                </a:solidFill>
                <a:latin typeface="Segoe UI" panose="020B0502040204020203" pitchFamily="34" charset="0"/>
              </a:rPr>
              <a:t>Кодовое название:</a:t>
            </a: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 операция «Аргонавт»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b="1" dirty="0">
                <a:solidFill>
                  <a:srgbClr val="24364F"/>
                </a:solidFill>
                <a:latin typeface="Segoe UI" panose="020B0502040204020203" pitchFamily="34" charset="0"/>
              </a:rPr>
              <a:t>Место проведения:</a:t>
            </a: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 Ливадийский дворец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Предварительные встречи лидеров в Мальте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00" dirty="0">
                <a:solidFill>
                  <a:srgbClr val="201E22"/>
                </a:solidFill>
                <a:latin typeface="Segoe UI" panose="020B0502040204020203" pitchFamily="34" charset="0"/>
              </a:rPr>
              <a:t>Особые условия для Рузвельта из-за состояния здоровья</a:t>
            </a:r>
          </a:p>
        </p:txBody>
      </p:sp>
      <p:sp>
        <p:nvSpPr>
          <p:cNvPr id="28" name="Details bar">
            <a:extLst>
              <a:ext uri="{FF2B5EF4-FFF2-40B4-BE49-F238E27FC236}">
                <a16:creationId xmlns:a16="http://schemas.microsoft.com/office/drawing/2014/main" id="{EBB4D4FF-BFD8-621A-40F0-7CBFCDE4129C}"/>
              </a:ext>
            </a:extLst>
          </p:cNvPr>
          <p:cNvSpPr/>
          <p:nvPr/>
        </p:nvSpPr>
        <p:spPr>
          <a:xfrm>
            <a:off x="4673600" y="4178808"/>
            <a:ext cx="63500" cy="144780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D82395BB-E1AE-3E7A-6BF0-426A83BD87C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872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B34A58E2-0503-81D3-171C-98F00869A6FC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Военные операции Красной Армии в 1944—1945 гг., их роль в освобождении стран Европы. Ялтинская конференция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61A6B25C-2361-2438-A7C1-07FA7A208299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445F7DA5-7D07-CFE7-E5CA-E264142E627E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32127A72-D863-7477-61C0-E8E1F9B47752}"/>
              </a:ext>
            </a:extLst>
          </p:cNvPr>
          <p:cNvSpPr txBox="1"/>
          <p:nvPr/>
        </p:nvSpPr>
        <p:spPr>
          <a:xfrm>
            <a:off x="609600" y="129336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4364F"/>
                </a:solidFill>
                <a:latin typeface="Constantia" panose="02030602050306030303" pitchFamily="18" charset="0"/>
              </a:rPr>
              <a:t>Ялтинская конференция (4–11 февраля 1945)</a:t>
            </a:r>
          </a:p>
        </p:txBody>
      </p:sp>
      <p:pic>
        <p:nvPicPr>
          <p:cNvPr id="8" name="Yalta 1945" descr="У. Черчилль, Ф. Рузвельт и И. В. Сталин во дворе Ливадийского дворца, Ялта, февраль 1945 г. Национальный архив США">
            <a:extLst>
              <a:ext uri="{FF2B5EF4-FFF2-40B4-BE49-F238E27FC236}">
                <a16:creationId xmlns:a16="http://schemas.microsoft.com/office/drawing/2014/main" id="{E2FEBCC1-F654-4144-00D1-227DEF32CFB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96288"/>
            <a:ext cx="5715000" cy="462991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Significance card">
            <a:extLst>
              <a:ext uri="{FF2B5EF4-FFF2-40B4-BE49-F238E27FC236}">
                <a16:creationId xmlns:a16="http://schemas.microsoft.com/office/drawing/2014/main" id="{FBA41ACF-9835-1D78-762F-BD74E2D6BC11}"/>
              </a:ext>
            </a:extLst>
          </p:cNvPr>
          <p:cNvSpPr/>
          <p:nvPr/>
        </p:nvSpPr>
        <p:spPr>
          <a:xfrm>
            <a:off x="6629400" y="1796288"/>
            <a:ext cx="4953000" cy="4629912"/>
          </a:xfrm>
          <a:prstGeom prst="roundRect">
            <a:avLst>
              <a:gd name="adj" fmla="val 5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ignificance">
            <a:extLst>
              <a:ext uri="{FF2B5EF4-FFF2-40B4-BE49-F238E27FC236}">
                <a16:creationId xmlns:a16="http://schemas.microsoft.com/office/drawing/2014/main" id="{A624864E-063E-246E-2D40-597EA7357A2A}"/>
              </a:ext>
            </a:extLst>
          </p:cNvPr>
          <p:cNvSpPr txBox="1"/>
          <p:nvPr/>
        </p:nvSpPr>
        <p:spPr>
          <a:xfrm>
            <a:off x="6908800" y="1948688"/>
            <a:ext cx="4470400" cy="3083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24364F"/>
                </a:solidFill>
                <a:latin typeface="Segoe UI" panose="020B0502040204020203" pitchFamily="34" charset="0"/>
              </a:rPr>
              <a:t>Значение конференции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01E22"/>
                </a:solidFill>
                <a:latin typeface="Segoe UI" panose="020B0502040204020203" pitchFamily="34" charset="0"/>
              </a:rPr>
              <a:t>Определение послевоенного устройства мира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01E22"/>
                </a:solidFill>
                <a:latin typeface="Segoe UI" panose="020B0502040204020203" pitchFamily="34" charset="0"/>
              </a:rPr>
              <a:t>Согласование принципов мирного урегулирования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01E22"/>
                </a:solidFill>
                <a:latin typeface="Segoe UI" panose="020B0502040204020203" pitchFamily="34" charset="0"/>
              </a:rPr>
              <a:t>Укрепление антигитлеровской коалиции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01E22"/>
                </a:solidFill>
                <a:latin typeface="Segoe UI" panose="020B0502040204020203" pitchFamily="34" charset="0"/>
              </a:rPr>
              <a:t>Подготовка к окончательной победе над Германией</a:t>
            </a:r>
          </a:p>
        </p:txBody>
      </p:sp>
      <p:sp>
        <p:nvSpPr>
          <p:cNvPr id="11" name="Significance bar">
            <a:extLst>
              <a:ext uri="{FF2B5EF4-FFF2-40B4-BE49-F238E27FC236}">
                <a16:creationId xmlns:a16="http://schemas.microsoft.com/office/drawing/2014/main" id="{F0DADE92-C36E-CA0A-DB08-E047B4A9F589}"/>
              </a:ext>
            </a:extLst>
          </p:cNvPr>
          <p:cNvSpPr/>
          <p:nvPr/>
        </p:nvSpPr>
        <p:spPr>
          <a:xfrm>
            <a:off x="6629400" y="1948688"/>
            <a:ext cx="63500" cy="4325112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98D9786E-985F-93F0-7BAB-098FC367709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35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3F6A8795-5F46-06DE-2E09-CB5486D4D51B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Разгром Германии и взятие Берлина. Капитуляция Германии. Роль СССР.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69E08490-4288-7609-4644-469912BBC63B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5234EF09-44E5-F55D-4346-B37D20316766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86A2CF41-AC88-0159-3B62-79B45E52839B}"/>
              </a:ext>
            </a:extLst>
          </p:cNvPr>
          <p:cNvSpPr txBox="1"/>
          <p:nvPr/>
        </p:nvSpPr>
        <p:spPr>
          <a:xfrm>
            <a:off x="609600" y="129336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5E5A56"/>
                </a:solidFill>
                <a:latin typeface="Constantia" panose="02030602050306030303" pitchFamily="18" charset="0"/>
              </a:rPr>
              <a:t>Завершающий этап Второй мировой войны</a:t>
            </a:r>
          </a:p>
        </p:txBody>
      </p:sp>
      <p:pic>
        <p:nvPicPr>
          <p:cNvPr id="8" name="Dresden 1945" descr="Разрушенный Дрезден, 1945 г. Федеральный архив Германии, Bild 183-Z0309-310">
            <a:extLst>
              <a:ext uri="{FF2B5EF4-FFF2-40B4-BE49-F238E27FC236}">
                <a16:creationId xmlns:a16="http://schemas.microsoft.com/office/drawing/2014/main" id="{3C876686-9D92-CC12-C320-921DE43E653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796288"/>
            <a:ext cx="4826000" cy="462991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Air raids card">
            <a:extLst>
              <a:ext uri="{FF2B5EF4-FFF2-40B4-BE49-F238E27FC236}">
                <a16:creationId xmlns:a16="http://schemas.microsoft.com/office/drawing/2014/main" id="{3A94412D-A436-E10E-63C9-68336DBF22EB}"/>
              </a:ext>
            </a:extLst>
          </p:cNvPr>
          <p:cNvSpPr/>
          <p:nvPr/>
        </p:nvSpPr>
        <p:spPr>
          <a:xfrm>
            <a:off x="609600" y="1796288"/>
            <a:ext cx="5842000" cy="2509520"/>
          </a:xfrm>
          <a:prstGeom prst="roundRect">
            <a:avLst>
              <a:gd name="adj" fmla="val 5000"/>
            </a:avLst>
          </a:prstGeom>
          <a:solidFill>
            <a:srgbClr val="E9E6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ir raids">
            <a:extLst>
              <a:ext uri="{FF2B5EF4-FFF2-40B4-BE49-F238E27FC236}">
                <a16:creationId xmlns:a16="http://schemas.microsoft.com/office/drawing/2014/main" id="{241EF5DE-41D6-C46D-28F2-9106D330F369}"/>
              </a:ext>
            </a:extLst>
          </p:cNvPr>
          <p:cNvSpPr txBox="1"/>
          <p:nvPr/>
        </p:nvSpPr>
        <p:spPr>
          <a:xfrm>
            <a:off x="889000" y="1948688"/>
            <a:ext cx="5359400" cy="2179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900" b="1" i="1" dirty="0">
                <a:solidFill>
                  <a:srgbClr val="5E5A56"/>
                </a:solidFill>
                <a:latin typeface="Segoe UI" panose="020B0502040204020203" pitchFamily="34" charset="0"/>
              </a:rPr>
              <a:t>Воздушные удары по Германии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Усиление англо-американских бомбардировок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Целенаправленные удары по городам без военных объектов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Разрушение Дрездена </a:t>
            </a:r>
            <a:r>
              <a:rPr lang="ru-RU" sz="1900" b="1" dirty="0">
                <a:solidFill>
                  <a:srgbClr val="9E1B1B"/>
                </a:solidFill>
                <a:latin typeface="Segoe UI" panose="020B0502040204020203" pitchFamily="34" charset="0"/>
              </a:rPr>
              <a:t>(погибло около 25 тыс. человек)</a:t>
            </a:r>
          </a:p>
        </p:txBody>
      </p:sp>
      <p:sp>
        <p:nvSpPr>
          <p:cNvPr id="11" name="Air raids bar">
            <a:extLst>
              <a:ext uri="{FF2B5EF4-FFF2-40B4-BE49-F238E27FC236}">
                <a16:creationId xmlns:a16="http://schemas.microsoft.com/office/drawing/2014/main" id="{EEBB0C1E-F99D-8C0C-894D-A09F0AB57EA4}"/>
              </a:ext>
            </a:extLst>
          </p:cNvPr>
          <p:cNvSpPr/>
          <p:nvPr/>
        </p:nvSpPr>
        <p:spPr>
          <a:xfrm>
            <a:off x="609600" y="1948688"/>
            <a:ext cx="63500" cy="220472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nsequences card">
            <a:extLst>
              <a:ext uri="{FF2B5EF4-FFF2-40B4-BE49-F238E27FC236}">
                <a16:creationId xmlns:a16="http://schemas.microsoft.com/office/drawing/2014/main" id="{BCE5AC3E-2EAE-911E-95BB-28F407F7618F}"/>
              </a:ext>
            </a:extLst>
          </p:cNvPr>
          <p:cNvSpPr/>
          <p:nvPr/>
        </p:nvSpPr>
        <p:spPr>
          <a:xfrm>
            <a:off x="609600" y="4356608"/>
            <a:ext cx="5842000" cy="1300480"/>
          </a:xfrm>
          <a:prstGeom prst="roundRect">
            <a:avLst>
              <a:gd name="adj" fmla="val 5000"/>
            </a:avLst>
          </a:prstGeom>
          <a:solidFill>
            <a:srgbClr val="E9E6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nsequences">
            <a:extLst>
              <a:ext uri="{FF2B5EF4-FFF2-40B4-BE49-F238E27FC236}">
                <a16:creationId xmlns:a16="http://schemas.microsoft.com/office/drawing/2014/main" id="{9F556F7C-FB4D-4332-6A31-564CEA4E4C03}"/>
              </a:ext>
            </a:extLst>
          </p:cNvPr>
          <p:cNvSpPr txBox="1"/>
          <p:nvPr/>
        </p:nvSpPr>
        <p:spPr>
          <a:xfrm>
            <a:off x="889000" y="4509008"/>
            <a:ext cx="5359400" cy="970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900" b="1" i="1" dirty="0">
                <a:solidFill>
                  <a:srgbClr val="5E5A56"/>
                </a:solidFill>
                <a:latin typeface="Segoe UI" panose="020B0502040204020203" pitchFamily="34" charset="0"/>
              </a:rPr>
              <a:t>Последствия бомбардировок: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Дезорганизация тыла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Нарушение транспортной системы</a:t>
            </a:r>
          </a:p>
        </p:txBody>
      </p:sp>
      <p:sp>
        <p:nvSpPr>
          <p:cNvPr id="14" name="Consequences bar">
            <a:extLst>
              <a:ext uri="{FF2B5EF4-FFF2-40B4-BE49-F238E27FC236}">
                <a16:creationId xmlns:a16="http://schemas.microsoft.com/office/drawing/2014/main" id="{BC05B40F-1CAC-44EE-D08E-4F7D8AD70DB4}"/>
              </a:ext>
            </a:extLst>
          </p:cNvPr>
          <p:cNvSpPr/>
          <p:nvPr/>
        </p:nvSpPr>
        <p:spPr>
          <a:xfrm>
            <a:off x="609600" y="4509008"/>
            <a:ext cx="63500" cy="99568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52C41A08-51E2-5745-C10A-57FB5A96255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096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7DFA8118-A396-31D4-8F93-4325043DD30C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Разгром Германии и взятие Берлина. Капитуляция Германии. Роль СССР.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F604206F-38DC-C975-B725-D97780BF04F2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965F7990-EFE4-C64A-85ED-EBFAD20C5829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0CEECD82-9063-0305-A25C-CB550584542B}"/>
              </a:ext>
            </a:extLst>
          </p:cNvPr>
          <p:cNvSpPr txBox="1"/>
          <p:nvPr/>
        </p:nvSpPr>
        <p:spPr>
          <a:xfrm>
            <a:off x="609600" y="129336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5E5A56"/>
                </a:solidFill>
                <a:latin typeface="Constantia" panose="02030602050306030303" pitchFamily="18" charset="0"/>
              </a:rPr>
              <a:t>Состояние германской армии</a:t>
            </a:r>
          </a:p>
        </p:txBody>
      </p:sp>
      <p:pic>
        <p:nvPicPr>
          <p:cNvPr id="8" name="Volkssturm" descr="Обучение фольксштурма, Берлин, 1945 г. Федеральный архив Германии, Bild 183-J31391">
            <a:extLst>
              <a:ext uri="{FF2B5EF4-FFF2-40B4-BE49-F238E27FC236}">
                <a16:creationId xmlns:a16="http://schemas.microsoft.com/office/drawing/2014/main" id="{D56B19E9-7DAA-E01D-627A-5C4CB696748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796288"/>
            <a:ext cx="4826000" cy="29210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German army">
            <a:extLst>
              <a:ext uri="{FF2B5EF4-FFF2-40B4-BE49-F238E27FC236}">
                <a16:creationId xmlns:a16="http://schemas.microsoft.com/office/drawing/2014/main" id="{FE15AB28-C5C6-2D7B-A39B-35DE5EFFCFCF}"/>
              </a:ext>
            </a:extLst>
          </p:cNvPr>
          <p:cNvSpPr txBox="1"/>
          <p:nvPr/>
        </p:nvSpPr>
        <p:spPr>
          <a:xfrm>
            <a:off x="609600" y="1796288"/>
            <a:ext cx="5842000" cy="2438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Сохранение боеспособности к началу 1945 года</a:t>
            </a:r>
          </a:p>
          <a:p>
            <a:pPr marL="304800" indent="-304800">
              <a:spcAft>
                <a:spcPts val="6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Формирование фольксштурма из стариков и подростков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5E5A56"/>
                </a:solidFill>
                <a:latin typeface="Segoe UI" panose="020B0502040204020203" pitchFamily="34" charset="0"/>
              </a:rPr>
              <a:t>Различная тактика на фронтах:</a:t>
            </a:r>
          </a:p>
          <a:p>
            <a:pPr>
              <a:spcAft>
                <a:spcPts val="600"/>
              </a:spcAft>
            </a:pPr>
            <a:r>
              <a:rPr lang="ru-RU" sz="2000" b="1" i="1" dirty="0">
                <a:solidFill>
                  <a:srgbClr val="24364F"/>
                </a:solidFill>
                <a:latin typeface="Segoe UI" panose="020B0502040204020203" pitchFamily="34" charset="0"/>
              </a:rPr>
              <a:t>На Западе</a:t>
            </a:r>
            <a:r>
              <a:rPr lang="ru-RU" sz="2000" i="1" dirty="0">
                <a:solidFill>
                  <a:srgbClr val="201E22"/>
                </a:solidFill>
                <a:latin typeface="Segoe UI" panose="020B0502040204020203" pitchFamily="34" charset="0"/>
              </a:rPr>
              <a:t> — оставление городов</a:t>
            </a:r>
          </a:p>
          <a:p>
            <a:pPr>
              <a:spcAft>
                <a:spcPts val="600"/>
              </a:spcAft>
            </a:pPr>
            <a:r>
              <a:rPr lang="ru-RU" sz="2000" b="1" i="1" dirty="0">
                <a:solidFill>
                  <a:srgbClr val="9E1B1B"/>
                </a:solidFill>
                <a:latin typeface="Segoe UI" panose="020B0502040204020203" pitchFamily="34" charset="0"/>
              </a:rPr>
              <a:t>На Востоке</a:t>
            </a:r>
            <a:r>
              <a:rPr lang="ru-RU" sz="2000" i="1" dirty="0">
                <a:solidFill>
                  <a:srgbClr val="201E22"/>
                </a:solidFill>
                <a:latin typeface="Segoe UI" panose="020B0502040204020203" pitchFamily="34" charset="0"/>
              </a:rPr>
              <a:t> — ожесточённое сопротивление</a:t>
            </a:r>
          </a:p>
        </p:txBody>
      </p:sp>
      <p:sp>
        <p:nvSpPr>
          <p:cNvPr id="10" name="Definition band">
            <a:extLst>
              <a:ext uri="{FF2B5EF4-FFF2-40B4-BE49-F238E27FC236}">
                <a16:creationId xmlns:a16="http://schemas.microsoft.com/office/drawing/2014/main" id="{6707D190-3AFF-F5BE-5786-A7CECDCD6546}"/>
              </a:ext>
            </a:extLst>
          </p:cNvPr>
          <p:cNvSpPr/>
          <p:nvPr/>
        </p:nvSpPr>
        <p:spPr>
          <a:xfrm>
            <a:off x="609600" y="4920488"/>
            <a:ext cx="10972800" cy="1505712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Volkssturm definition">
            <a:extLst>
              <a:ext uri="{FF2B5EF4-FFF2-40B4-BE49-F238E27FC236}">
                <a16:creationId xmlns:a16="http://schemas.microsoft.com/office/drawing/2014/main" id="{71A77E47-672C-BC06-121E-9FA7BA418CE4}"/>
              </a:ext>
            </a:extLst>
          </p:cNvPr>
          <p:cNvSpPr txBox="1"/>
          <p:nvPr/>
        </p:nvSpPr>
        <p:spPr>
          <a:xfrm>
            <a:off x="889000" y="4920488"/>
            <a:ext cx="10414000" cy="150571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b="1" dirty="0">
                <a:solidFill>
                  <a:srgbClr val="E3C58A"/>
                </a:solidFill>
                <a:latin typeface="Segoe UI" panose="020B0502040204020203" pitchFamily="34" charset="0"/>
              </a:rPr>
              <a:t>Фольксштурм</a:t>
            </a:r>
            <a:r>
              <a:rPr lang="ru-RU" sz="1700" dirty="0">
                <a:solidFill>
                  <a:srgbClr val="F2EEE6"/>
                </a:solidFill>
                <a:latin typeface="Segoe UI" panose="020B0502040204020203" pitchFamily="34" charset="0"/>
              </a:rPr>
              <a:t> (нем. </a:t>
            </a:r>
            <a:r>
              <a:rPr lang="ru-RU" sz="1700" dirty="0" err="1">
                <a:solidFill>
                  <a:srgbClr val="F2EEE6"/>
                </a:solidFill>
                <a:latin typeface="Segoe UI" panose="020B0502040204020203" pitchFamily="34" charset="0"/>
              </a:rPr>
              <a:t>Volkssturm</a:t>
            </a:r>
            <a:r>
              <a:rPr lang="ru-RU" sz="1700" dirty="0">
                <a:solidFill>
                  <a:srgbClr val="F2EEE6"/>
                </a:solidFill>
                <a:latin typeface="Segoe UI" panose="020B0502040204020203" pitchFamily="34" charset="0"/>
              </a:rPr>
              <a:t>) — отряды народного ополчения нацистской Германии, созданные в последние месяцы Второй мировой войны для отражения натиска антигитлеровской коалиции на её территорию.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D111CC60-2156-7FAA-ABF3-CEC838A39F7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664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D3879A99-7090-5140-C6D4-E0F1A71F28EB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Разгром Германии и взятие Берлина. Капитуляция Германии. Роль СССР.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A4566C42-5888-6DD9-0C1A-A74CF72061BB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8183EAFE-8FFF-FE95-4258-6AD84BB9C363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igues card">
            <a:extLst>
              <a:ext uri="{FF2B5EF4-FFF2-40B4-BE49-F238E27FC236}">
                <a16:creationId xmlns:a16="http://schemas.microsoft.com/office/drawing/2014/main" id="{AC6CD0D4-6500-55B2-3904-E94EDD02D03C}"/>
              </a:ext>
            </a:extLst>
          </p:cNvPr>
          <p:cNvSpPr/>
          <p:nvPr/>
        </p:nvSpPr>
        <p:spPr>
          <a:xfrm>
            <a:off x="609600" y="1369568"/>
            <a:ext cx="5334000" cy="2402840"/>
          </a:xfrm>
          <a:prstGeom prst="roundRect">
            <a:avLst>
              <a:gd name="adj" fmla="val 5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Intrigues">
            <a:extLst>
              <a:ext uri="{FF2B5EF4-FFF2-40B4-BE49-F238E27FC236}">
                <a16:creationId xmlns:a16="http://schemas.microsoft.com/office/drawing/2014/main" id="{02F0CBC2-A6BB-2598-F2AE-CCED8AB01AD7}"/>
              </a:ext>
            </a:extLst>
          </p:cNvPr>
          <p:cNvSpPr txBox="1"/>
          <p:nvPr/>
        </p:nvSpPr>
        <p:spPr>
          <a:xfrm>
            <a:off x="889000" y="1521968"/>
            <a:ext cx="4851400" cy="2072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b="1" dirty="0">
                <a:solidFill>
                  <a:srgbClr val="24364F"/>
                </a:solidFill>
                <a:latin typeface="Segoe UI" panose="020B0502040204020203" pitchFamily="34" charset="0"/>
              </a:rPr>
              <a:t>Политические интриги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Секретные контакты американских и немецких представителей в Швейцарии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Подозрения в обсуждении односторонней капитуляции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Прекращение переговоров по требованию Сталина</a:t>
            </a:r>
          </a:p>
        </p:txBody>
      </p:sp>
      <p:sp>
        <p:nvSpPr>
          <p:cNvPr id="8" name="Intrigues bar">
            <a:extLst>
              <a:ext uri="{FF2B5EF4-FFF2-40B4-BE49-F238E27FC236}">
                <a16:creationId xmlns:a16="http://schemas.microsoft.com/office/drawing/2014/main" id="{57BD389F-1415-9C6F-9D97-A2551FA17FF0}"/>
              </a:ext>
            </a:extLst>
          </p:cNvPr>
          <p:cNvSpPr/>
          <p:nvPr/>
        </p:nvSpPr>
        <p:spPr>
          <a:xfrm>
            <a:off x="609600" y="1521968"/>
            <a:ext cx="63500" cy="209804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perations 1945 card">
            <a:extLst>
              <a:ext uri="{FF2B5EF4-FFF2-40B4-BE49-F238E27FC236}">
                <a16:creationId xmlns:a16="http://schemas.microsoft.com/office/drawing/2014/main" id="{E495BA19-AEC3-5B3E-9D91-88DBE40F0534}"/>
              </a:ext>
            </a:extLst>
          </p:cNvPr>
          <p:cNvSpPr/>
          <p:nvPr/>
        </p:nvSpPr>
        <p:spPr>
          <a:xfrm>
            <a:off x="6248400" y="1369568"/>
            <a:ext cx="5334000" cy="2707640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perations 1945">
            <a:extLst>
              <a:ext uri="{FF2B5EF4-FFF2-40B4-BE49-F238E27FC236}">
                <a16:creationId xmlns:a16="http://schemas.microsoft.com/office/drawing/2014/main" id="{57D2CE3E-E5F4-6F84-6B55-7D75A53CD6A9}"/>
              </a:ext>
            </a:extLst>
          </p:cNvPr>
          <p:cNvSpPr txBox="1"/>
          <p:nvPr/>
        </p:nvSpPr>
        <p:spPr>
          <a:xfrm>
            <a:off x="6527800" y="1521968"/>
            <a:ext cx="4851400" cy="2377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9E1B1B"/>
                </a:solidFill>
                <a:latin typeface="Segoe UI" panose="020B0502040204020203" pitchFamily="34" charset="0"/>
              </a:rPr>
              <a:t>Военные операции 1945 года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A87A26"/>
                </a:solidFill>
                <a:latin typeface="Segoe UI" panose="020B0502040204020203" pitchFamily="34" charset="0"/>
              </a:rPr>
              <a:t>Февраль-апрель 1945: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Наступление западных союзников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Окружение немецкой группировки в Руре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A87A26"/>
                </a:solidFill>
                <a:latin typeface="Segoe UI" panose="020B0502040204020203" pitchFamily="34" charset="0"/>
              </a:rPr>
              <a:t>25 апреля 1945: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Встреча американских и советских войск на Эльбе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Разделение территории рейха</a:t>
            </a:r>
          </a:p>
        </p:txBody>
      </p:sp>
      <p:sp>
        <p:nvSpPr>
          <p:cNvPr id="11" name="Operations 1945 bar">
            <a:extLst>
              <a:ext uri="{FF2B5EF4-FFF2-40B4-BE49-F238E27FC236}">
                <a16:creationId xmlns:a16="http://schemas.microsoft.com/office/drawing/2014/main" id="{05A86C3D-A004-C7DC-EAC6-0D9CAF0F848C}"/>
              </a:ext>
            </a:extLst>
          </p:cNvPr>
          <p:cNvSpPr/>
          <p:nvPr/>
        </p:nvSpPr>
        <p:spPr>
          <a:xfrm>
            <a:off x="6248400" y="1521968"/>
            <a:ext cx="63500" cy="240284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Elbe 1945" descr="Встреча советских и американских войск на Эльбе, 25 апреля 1945 г. Национальный архив США">
            <a:extLst>
              <a:ext uri="{FF2B5EF4-FFF2-40B4-BE49-F238E27FC236}">
                <a16:creationId xmlns:a16="http://schemas.microsoft.com/office/drawing/2014/main" id="{14463818-D214-0292-609C-5582624ECA7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77208"/>
            <a:ext cx="10972800" cy="234899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40945DA3-2E80-8771-DD4E-578AE8AC49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56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120FF22-9690-B4D8-3A7C-84E68EA8FD6B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Разгром Германии и взятие Берлина. Капитуляция Германии. Роль СССР.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246620FE-E9E6-0764-F436-FD1DB317F702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26495585-3122-7510-D645-DFD2D6DC7402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all head">
            <a:extLst>
              <a:ext uri="{FF2B5EF4-FFF2-40B4-BE49-F238E27FC236}">
                <a16:creationId xmlns:a16="http://schemas.microsoft.com/office/drawing/2014/main" id="{624F6E26-00A5-FFFE-0F86-4A28AF0A2007}"/>
              </a:ext>
            </a:extLst>
          </p:cNvPr>
          <p:cNvSpPr txBox="1"/>
          <p:nvPr/>
        </p:nvSpPr>
        <p:spPr>
          <a:xfrm>
            <a:off x="609600" y="1369568"/>
            <a:ext cx="5334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i="1" dirty="0">
                <a:solidFill>
                  <a:srgbClr val="9E1B1B"/>
                </a:solidFill>
                <a:latin typeface="Constantia" panose="02030602050306030303" pitchFamily="18" charset="0"/>
              </a:rPr>
              <a:t>Падение Третьего рейха</a:t>
            </a:r>
          </a:p>
        </p:txBody>
      </p:sp>
      <p:cxnSp>
        <p:nvCxnSpPr>
          <p:cNvPr id="7" name="Timeline">
            <a:extLst>
              <a:ext uri="{FF2B5EF4-FFF2-40B4-BE49-F238E27FC236}">
                <a16:creationId xmlns:a16="http://schemas.microsoft.com/office/drawing/2014/main" id="{8717F17C-302D-C5DD-9754-638B1AB73C77}"/>
              </a:ext>
            </a:extLst>
          </p:cNvPr>
          <p:cNvCxnSpPr/>
          <p:nvPr/>
        </p:nvCxnSpPr>
        <p:spPr>
          <a:xfrm>
            <a:off x="838200" y="2070608"/>
            <a:ext cx="0" cy="4228592"/>
          </a:xfrm>
          <a:prstGeom prst="line">
            <a:avLst/>
          </a:prstGeom>
          <a:ln w="25400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meline dot">
            <a:extLst>
              <a:ext uri="{FF2B5EF4-FFF2-40B4-BE49-F238E27FC236}">
                <a16:creationId xmlns:a16="http://schemas.microsoft.com/office/drawing/2014/main" id="{8C1FE159-880F-A8C5-0A8F-8A636CD8E775}"/>
              </a:ext>
            </a:extLst>
          </p:cNvPr>
          <p:cNvSpPr/>
          <p:nvPr/>
        </p:nvSpPr>
        <p:spPr>
          <a:xfrm>
            <a:off x="736600" y="1969008"/>
            <a:ext cx="203200" cy="2032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E1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pril">
            <a:extLst>
              <a:ext uri="{FF2B5EF4-FFF2-40B4-BE49-F238E27FC236}">
                <a16:creationId xmlns:a16="http://schemas.microsoft.com/office/drawing/2014/main" id="{54B46022-33EE-2074-9948-13F74CA6EA36}"/>
              </a:ext>
            </a:extLst>
          </p:cNvPr>
          <p:cNvSpPr txBox="1"/>
          <p:nvPr/>
        </p:nvSpPr>
        <p:spPr>
          <a:xfrm>
            <a:off x="1117600" y="1918208"/>
            <a:ext cx="4826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A87A26"/>
                </a:solidFill>
                <a:latin typeface="Constantia" panose="02030602050306030303" pitchFamily="18" charset="0"/>
              </a:rPr>
              <a:t>Апрель 1945:</a:t>
            </a:r>
          </a:p>
        </p:txBody>
      </p:sp>
      <p:sp>
        <p:nvSpPr>
          <p:cNvPr id="10" name="April events">
            <a:extLst>
              <a:ext uri="{FF2B5EF4-FFF2-40B4-BE49-F238E27FC236}">
                <a16:creationId xmlns:a16="http://schemas.microsoft.com/office/drawing/2014/main" id="{DB819825-52B8-55C2-0956-EE104401C585}"/>
              </a:ext>
            </a:extLst>
          </p:cNvPr>
          <p:cNvSpPr txBox="1"/>
          <p:nvPr/>
        </p:nvSpPr>
        <p:spPr>
          <a:xfrm>
            <a:off x="1117600" y="2304288"/>
            <a:ext cx="4826000" cy="6172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Взятие Кёнигсберга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Освобождение Вены</a:t>
            </a:r>
          </a:p>
        </p:txBody>
      </p:sp>
      <p:sp>
        <p:nvSpPr>
          <p:cNvPr id="11" name="Timeline dot">
            <a:extLst>
              <a:ext uri="{FF2B5EF4-FFF2-40B4-BE49-F238E27FC236}">
                <a16:creationId xmlns:a16="http://schemas.microsoft.com/office/drawing/2014/main" id="{E4CB07F2-0AF1-E764-0B46-FE218ACDD798}"/>
              </a:ext>
            </a:extLst>
          </p:cNvPr>
          <p:cNvSpPr/>
          <p:nvPr/>
        </p:nvSpPr>
        <p:spPr>
          <a:xfrm>
            <a:off x="736600" y="3150108"/>
            <a:ext cx="203200" cy="2032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E1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y">
            <a:extLst>
              <a:ext uri="{FF2B5EF4-FFF2-40B4-BE49-F238E27FC236}">
                <a16:creationId xmlns:a16="http://schemas.microsoft.com/office/drawing/2014/main" id="{9199CC25-04CA-E1A3-4AC5-6F6BB70CC154}"/>
              </a:ext>
            </a:extLst>
          </p:cNvPr>
          <p:cNvSpPr txBox="1"/>
          <p:nvPr/>
        </p:nvSpPr>
        <p:spPr>
          <a:xfrm>
            <a:off x="1117600" y="3099308"/>
            <a:ext cx="4826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A87A26"/>
                </a:solidFill>
                <a:latin typeface="Constantia" panose="02030602050306030303" pitchFamily="18" charset="0"/>
              </a:rPr>
              <a:t>Май 1945:</a:t>
            </a:r>
          </a:p>
        </p:txBody>
      </p:sp>
      <p:sp>
        <p:nvSpPr>
          <p:cNvPr id="13" name="May events">
            <a:extLst>
              <a:ext uri="{FF2B5EF4-FFF2-40B4-BE49-F238E27FC236}">
                <a16:creationId xmlns:a16="http://schemas.microsoft.com/office/drawing/2014/main" id="{87C27AF2-5C1C-B58A-E65B-AAF3CCD2E5A1}"/>
              </a:ext>
            </a:extLst>
          </p:cNvPr>
          <p:cNvSpPr txBox="1"/>
          <p:nvPr/>
        </p:nvSpPr>
        <p:spPr>
          <a:xfrm>
            <a:off x="1117600" y="3485388"/>
            <a:ext cx="4826000" cy="1562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Штурм Берлина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Самоубийство Гитлера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Водружение Знамени Победы над Рейхстагом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Капитуляция берлинского гарнизона</a:t>
            </a:r>
          </a:p>
        </p:txBody>
      </p:sp>
      <p:pic>
        <p:nvPicPr>
          <p:cNvPr id="15" name="Vienna 1945" descr="Советские войска в Вене, апрель 1945 г.">
            <a:extLst>
              <a:ext uri="{FF2B5EF4-FFF2-40B4-BE49-F238E27FC236}">
                <a16:creationId xmlns:a16="http://schemas.microsoft.com/office/drawing/2014/main" id="{62666F31-89E2-22AC-42E4-2EAB298DD7C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69568"/>
            <a:ext cx="5334000" cy="20320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7" name="Reichstag 1945" descr="Руины Рейхстага, 3 июня 1945 г. Имперский военный музей (IWM BU 8573)">
            <a:extLst>
              <a:ext uri="{FF2B5EF4-FFF2-40B4-BE49-F238E27FC236}">
                <a16:creationId xmlns:a16="http://schemas.microsoft.com/office/drawing/2014/main" id="{F9ADD235-043C-0461-6642-2AEAA889D09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579368"/>
            <a:ext cx="5334000" cy="284683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480A5A8A-8757-56D3-9339-CC97A5A2697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516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6D44589E-A50A-F000-AE4E-FE60E422B6FA}"/>
              </a:ext>
            </a:extLst>
          </p:cNvPr>
          <p:cNvSpPr txBox="1"/>
          <p:nvPr/>
        </p:nvSpPr>
        <p:spPr>
          <a:xfrm>
            <a:off x="609600" y="254000"/>
            <a:ext cx="10972800" cy="8107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800" b="1" dirty="0">
                <a:solidFill>
                  <a:srgbClr val="201E22"/>
                </a:solidFill>
                <a:latin typeface="Constantia" panose="02030602050306030303" pitchFamily="18" charset="0"/>
              </a:rPr>
              <a:t>Разгром Германии и взятие Берлина. Капитуляция Германии. Роль СССР.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BAF42E22-E382-34A2-B1A5-6A505D2C1F12}"/>
              </a:ext>
            </a:extLst>
          </p:cNvPr>
          <p:cNvSpPr/>
          <p:nvPr/>
        </p:nvSpPr>
        <p:spPr>
          <a:xfrm>
            <a:off x="609600" y="1153668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F285C723-85AC-C6B4-63CF-92E6EE4DDC44}"/>
              </a:ext>
            </a:extLst>
          </p:cNvPr>
          <p:cNvCxnSpPr/>
          <p:nvPr/>
        </p:nvCxnSpPr>
        <p:spPr>
          <a:xfrm>
            <a:off x="1371600" y="117589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iberation head">
            <a:extLst>
              <a:ext uri="{FF2B5EF4-FFF2-40B4-BE49-F238E27FC236}">
                <a16:creationId xmlns:a16="http://schemas.microsoft.com/office/drawing/2014/main" id="{1EF6009C-30B3-DBBD-905B-5B33FC22E2ED}"/>
              </a:ext>
            </a:extLst>
          </p:cNvPr>
          <p:cNvSpPr txBox="1"/>
          <p:nvPr/>
        </p:nvSpPr>
        <p:spPr>
          <a:xfrm>
            <a:off x="609600" y="136956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9E1B1B"/>
                </a:solidFill>
                <a:latin typeface="Constantia" panose="02030602050306030303" pitchFamily="18" charset="0"/>
              </a:rPr>
              <a:t>Освободительные операции</a:t>
            </a:r>
          </a:p>
        </p:txBody>
      </p:sp>
      <p:pic>
        <p:nvPicPr>
          <p:cNvPr id="8" name="Prague 1945" descr="Жители Праги встречают советские войска, май 1945 г.">
            <a:extLst>
              <a:ext uri="{FF2B5EF4-FFF2-40B4-BE49-F238E27FC236}">
                <a16:creationId xmlns:a16="http://schemas.microsoft.com/office/drawing/2014/main" id="{982FFF9C-1414-E73C-CB96-C4CA3E04484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62328"/>
            <a:ext cx="5080000" cy="456387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zechoslovakia card">
            <a:extLst>
              <a:ext uri="{FF2B5EF4-FFF2-40B4-BE49-F238E27FC236}">
                <a16:creationId xmlns:a16="http://schemas.microsoft.com/office/drawing/2014/main" id="{2EFF24C5-D09F-133D-1915-10CC8712D3C0}"/>
              </a:ext>
            </a:extLst>
          </p:cNvPr>
          <p:cNvSpPr/>
          <p:nvPr/>
        </p:nvSpPr>
        <p:spPr>
          <a:xfrm>
            <a:off x="5943600" y="1862328"/>
            <a:ext cx="5638800" cy="1186180"/>
          </a:xfrm>
          <a:prstGeom prst="roundRect">
            <a:avLst>
              <a:gd name="adj" fmla="val 5000"/>
            </a:avLst>
          </a:prstGeom>
          <a:solidFill>
            <a:srgbClr val="F5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zechoslovakia">
            <a:extLst>
              <a:ext uri="{FF2B5EF4-FFF2-40B4-BE49-F238E27FC236}">
                <a16:creationId xmlns:a16="http://schemas.microsoft.com/office/drawing/2014/main" id="{039DF0A4-73D4-BDFE-664B-CD74AFB17522}"/>
              </a:ext>
            </a:extLst>
          </p:cNvPr>
          <p:cNvSpPr txBox="1"/>
          <p:nvPr/>
        </p:nvSpPr>
        <p:spPr>
          <a:xfrm>
            <a:off x="6223000" y="2014728"/>
            <a:ext cx="5156200" cy="8559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50" b="1" dirty="0">
                <a:solidFill>
                  <a:srgbClr val="A87A26"/>
                </a:solidFill>
                <a:latin typeface="Segoe UI" panose="020B0502040204020203" pitchFamily="34" charset="0"/>
              </a:rPr>
              <a:t>Чехословакия: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Освобождение Праги </a:t>
            </a:r>
            <a:r>
              <a:rPr lang="ru-RU" sz="1650" b="1" dirty="0">
                <a:solidFill>
                  <a:srgbClr val="A87A26"/>
                </a:solidFill>
                <a:latin typeface="Segoe UI" panose="020B0502040204020203" pitchFamily="34" charset="0"/>
              </a:rPr>
              <a:t>9 мая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Предотвращение разрушения города</a:t>
            </a:r>
          </a:p>
        </p:txBody>
      </p:sp>
      <p:sp>
        <p:nvSpPr>
          <p:cNvPr id="11" name="Czechoslovakia bar">
            <a:extLst>
              <a:ext uri="{FF2B5EF4-FFF2-40B4-BE49-F238E27FC236}">
                <a16:creationId xmlns:a16="http://schemas.microsoft.com/office/drawing/2014/main" id="{17648468-835E-3BDF-02F0-777EAA364508}"/>
              </a:ext>
            </a:extLst>
          </p:cNvPr>
          <p:cNvSpPr/>
          <p:nvPr/>
        </p:nvSpPr>
        <p:spPr>
          <a:xfrm>
            <a:off x="5943600" y="2014728"/>
            <a:ext cx="63500" cy="881380"/>
          </a:xfrm>
          <a:prstGeom prst="rect">
            <a:avLst/>
          </a:prstGeom>
          <a:solidFill>
            <a:srgbClr val="A87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inal stage card">
            <a:extLst>
              <a:ext uri="{FF2B5EF4-FFF2-40B4-BE49-F238E27FC236}">
                <a16:creationId xmlns:a16="http://schemas.microsoft.com/office/drawing/2014/main" id="{FA76A3A9-F78A-F747-E0CB-5A111DBE9501}"/>
              </a:ext>
            </a:extLst>
          </p:cNvPr>
          <p:cNvSpPr/>
          <p:nvPr/>
        </p:nvSpPr>
        <p:spPr>
          <a:xfrm>
            <a:off x="5943600" y="2997708"/>
            <a:ext cx="5638800" cy="1186180"/>
          </a:xfrm>
          <a:prstGeom prst="roundRect">
            <a:avLst>
              <a:gd name="adj" fmla="val 5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inal stage">
            <a:extLst>
              <a:ext uri="{FF2B5EF4-FFF2-40B4-BE49-F238E27FC236}">
                <a16:creationId xmlns:a16="http://schemas.microsoft.com/office/drawing/2014/main" id="{3626EE8E-344D-5578-A58D-F58EB4E7156F}"/>
              </a:ext>
            </a:extLst>
          </p:cNvPr>
          <p:cNvSpPr txBox="1"/>
          <p:nvPr/>
        </p:nvSpPr>
        <p:spPr>
          <a:xfrm>
            <a:off x="6223000" y="3150108"/>
            <a:ext cx="5156200" cy="8559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50" b="1" dirty="0">
                <a:solidFill>
                  <a:srgbClr val="24364F"/>
                </a:solidFill>
                <a:latin typeface="Segoe UI" panose="020B0502040204020203" pitchFamily="34" charset="0"/>
              </a:rPr>
              <a:t>Финальный этап: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Разгром последних немецких группировок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Массовая капитуляция гитлеровских войск</a:t>
            </a:r>
          </a:p>
        </p:txBody>
      </p:sp>
      <p:sp>
        <p:nvSpPr>
          <p:cNvPr id="14" name="Final stage bar">
            <a:extLst>
              <a:ext uri="{FF2B5EF4-FFF2-40B4-BE49-F238E27FC236}">
                <a16:creationId xmlns:a16="http://schemas.microsoft.com/office/drawing/2014/main" id="{B697AA9B-E372-EBEF-2155-6E1D1FDD50CA}"/>
              </a:ext>
            </a:extLst>
          </p:cNvPr>
          <p:cNvSpPr/>
          <p:nvPr/>
        </p:nvSpPr>
        <p:spPr>
          <a:xfrm>
            <a:off x="5943600" y="3150108"/>
            <a:ext cx="63500" cy="88138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sults card">
            <a:extLst>
              <a:ext uri="{FF2B5EF4-FFF2-40B4-BE49-F238E27FC236}">
                <a16:creationId xmlns:a16="http://schemas.microsoft.com/office/drawing/2014/main" id="{0C795551-44AE-ABED-986C-53E36081BB3E}"/>
              </a:ext>
            </a:extLst>
          </p:cNvPr>
          <p:cNvSpPr/>
          <p:nvPr/>
        </p:nvSpPr>
        <p:spPr>
          <a:xfrm>
            <a:off x="5943600" y="4133088"/>
            <a:ext cx="5638800" cy="1790700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sults">
            <a:extLst>
              <a:ext uri="{FF2B5EF4-FFF2-40B4-BE49-F238E27FC236}">
                <a16:creationId xmlns:a16="http://schemas.microsoft.com/office/drawing/2014/main" id="{9E9A6C7F-2AC3-7F30-BD59-B9F77E4EF82F}"/>
              </a:ext>
            </a:extLst>
          </p:cNvPr>
          <p:cNvSpPr txBox="1"/>
          <p:nvPr/>
        </p:nvSpPr>
        <p:spPr>
          <a:xfrm>
            <a:off x="6223000" y="4285488"/>
            <a:ext cx="5156200" cy="1460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50" b="1" dirty="0">
                <a:solidFill>
                  <a:srgbClr val="9E1B1B"/>
                </a:solidFill>
                <a:latin typeface="Segoe UI" panose="020B0502040204020203" pitchFamily="34" charset="0"/>
              </a:rPr>
              <a:t>Итоги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Полное поражение нацистской Германии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Освобождение Европы от фашизма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Решающий вклад Красной Армии в победу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rgbClr val="201E22"/>
                </a:solidFill>
                <a:latin typeface="Segoe UI" panose="020B0502040204020203" pitchFamily="34" charset="0"/>
              </a:rPr>
              <a:t>Завершение войны в Европе</a:t>
            </a:r>
          </a:p>
        </p:txBody>
      </p:sp>
      <p:sp>
        <p:nvSpPr>
          <p:cNvPr id="17" name="Results bar">
            <a:extLst>
              <a:ext uri="{FF2B5EF4-FFF2-40B4-BE49-F238E27FC236}">
                <a16:creationId xmlns:a16="http://schemas.microsoft.com/office/drawing/2014/main" id="{DD900D06-74E3-E749-1001-1068EDF15F40}"/>
              </a:ext>
            </a:extLst>
          </p:cNvPr>
          <p:cNvSpPr/>
          <p:nvPr/>
        </p:nvSpPr>
        <p:spPr>
          <a:xfrm>
            <a:off x="5943600" y="4285488"/>
            <a:ext cx="63500" cy="148590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425D7E7F-5F86-CD08-0A55-8D76F667A24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570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2C58AA2C-95DB-8C94-CAB2-3FC70645F2EB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Потсдамская конференция. Создание ООН.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30BDA4BA-1986-1874-E1BD-C9FFC3C8D114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C5C4D8AC-D16A-3C6B-9D4D-EFAE9070C9FA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DC45F159-9D11-0952-DF3F-C470FA39E40F}"/>
              </a:ext>
            </a:extLst>
          </p:cNvPr>
          <p:cNvSpPr txBox="1"/>
          <p:nvPr/>
        </p:nvSpPr>
        <p:spPr>
          <a:xfrm>
            <a:off x="609600" y="916940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4364F"/>
                </a:solidFill>
                <a:latin typeface="Constantia" panose="02030602050306030303" pitchFamily="18" charset="0"/>
              </a:rPr>
              <a:t>Потсдамская конференция (17 июля — 2 августа 1945)</a:t>
            </a:r>
          </a:p>
        </p:txBody>
      </p:sp>
      <p:sp>
        <p:nvSpPr>
          <p:cNvPr id="7" name="Participants card">
            <a:extLst>
              <a:ext uri="{FF2B5EF4-FFF2-40B4-BE49-F238E27FC236}">
                <a16:creationId xmlns:a16="http://schemas.microsoft.com/office/drawing/2014/main" id="{E1DE2E39-CC6A-554A-9A3A-A773F05745EE}"/>
              </a:ext>
            </a:extLst>
          </p:cNvPr>
          <p:cNvSpPr/>
          <p:nvPr/>
        </p:nvSpPr>
        <p:spPr>
          <a:xfrm>
            <a:off x="609600" y="1419860"/>
            <a:ext cx="5334000" cy="1778000"/>
          </a:xfrm>
          <a:prstGeom prst="roundRect">
            <a:avLst>
              <a:gd name="adj" fmla="val 5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articipants">
            <a:extLst>
              <a:ext uri="{FF2B5EF4-FFF2-40B4-BE49-F238E27FC236}">
                <a16:creationId xmlns:a16="http://schemas.microsoft.com/office/drawing/2014/main" id="{F937417E-6FC7-EC7B-6AD2-1C6FD3DA2CE6}"/>
              </a:ext>
            </a:extLst>
          </p:cNvPr>
          <p:cNvSpPr txBox="1"/>
          <p:nvPr/>
        </p:nvSpPr>
        <p:spPr>
          <a:xfrm>
            <a:off x="889000" y="1572260"/>
            <a:ext cx="48514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24364F"/>
                </a:solidFill>
                <a:latin typeface="Segoe UI" panose="020B0502040204020203" pitchFamily="34" charset="0"/>
              </a:rPr>
              <a:t>Участники конференции: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СССР — И. В. Сталин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США — Г. Трумэн (после смерти Рузвельта)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Великобритания — сначала У. Черчилль, затем К. Эттли (после победы лейбористов)</a:t>
            </a:r>
          </a:p>
        </p:txBody>
      </p:sp>
      <p:sp>
        <p:nvSpPr>
          <p:cNvPr id="9" name="Participants bar">
            <a:extLst>
              <a:ext uri="{FF2B5EF4-FFF2-40B4-BE49-F238E27FC236}">
                <a16:creationId xmlns:a16="http://schemas.microsoft.com/office/drawing/2014/main" id="{95F5E413-33F6-4834-60E7-CA631C30D489}"/>
              </a:ext>
            </a:extLst>
          </p:cNvPr>
          <p:cNvSpPr/>
          <p:nvPr/>
        </p:nvSpPr>
        <p:spPr>
          <a:xfrm>
            <a:off x="609600" y="1572260"/>
            <a:ext cx="63500" cy="147320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otsdam 1945" descr="У. Черчилль, Г. Трумэн и И. В. Сталин в Потсдаме, июль 1945 г.">
            <a:extLst>
              <a:ext uri="{FF2B5EF4-FFF2-40B4-BE49-F238E27FC236}">
                <a16:creationId xmlns:a16="http://schemas.microsoft.com/office/drawing/2014/main" id="{986B2557-F41A-42A8-9899-3ACA1B40AB9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72460"/>
            <a:ext cx="5334000" cy="15240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Document frame">
            <a:extLst>
              <a:ext uri="{FF2B5EF4-FFF2-40B4-BE49-F238E27FC236}">
                <a16:creationId xmlns:a16="http://schemas.microsoft.com/office/drawing/2014/main" id="{7CCBB50C-208A-7020-DE0F-762FF86F5871}"/>
              </a:ext>
            </a:extLst>
          </p:cNvPr>
          <p:cNvSpPr/>
          <p:nvPr/>
        </p:nvSpPr>
        <p:spPr>
          <a:xfrm>
            <a:off x="6248400" y="1419860"/>
            <a:ext cx="5334000" cy="3276600"/>
          </a:xfrm>
          <a:prstGeom prst="rect">
            <a:avLst/>
          </a:prstGeom>
          <a:solidFill>
            <a:srgbClr val="FFFFFF"/>
          </a:solidFill>
          <a:ln w="12700">
            <a:solidFill>
              <a:srgbClr val="2436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Document frame inner">
            <a:extLst>
              <a:ext uri="{FF2B5EF4-FFF2-40B4-BE49-F238E27FC236}">
                <a16:creationId xmlns:a16="http://schemas.microsoft.com/office/drawing/2014/main" id="{F30EF42C-714F-6BD1-35BF-2532AD3041D5}"/>
              </a:ext>
            </a:extLst>
          </p:cNvPr>
          <p:cNvSpPr/>
          <p:nvPr/>
        </p:nvSpPr>
        <p:spPr>
          <a:xfrm>
            <a:off x="6311900" y="1483360"/>
            <a:ext cx="5207000" cy="3149600"/>
          </a:xfrm>
          <a:prstGeom prst="rect">
            <a:avLst/>
          </a:prstGeom>
          <a:noFill/>
          <a:ln w="6350" cap="flat" cmpd="sng" algn="ctr">
            <a:solidFill>
              <a:srgbClr val="2436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our D">
            <a:extLst>
              <a:ext uri="{FF2B5EF4-FFF2-40B4-BE49-F238E27FC236}">
                <a16:creationId xmlns:a16="http://schemas.microsoft.com/office/drawing/2014/main" id="{73511EB7-9148-D220-29BD-5E06F65E3109}"/>
              </a:ext>
            </a:extLst>
          </p:cNvPr>
          <p:cNvSpPr txBox="1"/>
          <p:nvPr/>
        </p:nvSpPr>
        <p:spPr>
          <a:xfrm>
            <a:off x="7645400" y="2829560"/>
            <a:ext cx="2540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b="1" dirty="0">
                <a:solidFill>
                  <a:srgbClr val="9E1B1B"/>
                </a:solidFill>
                <a:latin typeface="Constantia" panose="02030602050306030303" pitchFamily="18" charset="0"/>
              </a:rPr>
              <a:t>Принцип «4 Д»</a:t>
            </a:r>
          </a:p>
        </p:txBody>
      </p:sp>
      <p:sp>
        <p:nvSpPr>
          <p:cNvPr id="15" name="D card 1">
            <a:extLst>
              <a:ext uri="{FF2B5EF4-FFF2-40B4-BE49-F238E27FC236}">
                <a16:creationId xmlns:a16="http://schemas.microsoft.com/office/drawing/2014/main" id="{2424ED92-23DF-0EB5-651D-ABBA3B509D83}"/>
              </a:ext>
            </a:extLst>
          </p:cNvPr>
          <p:cNvSpPr/>
          <p:nvPr/>
        </p:nvSpPr>
        <p:spPr>
          <a:xfrm>
            <a:off x="6400800" y="1572260"/>
            <a:ext cx="2463800" cy="1257300"/>
          </a:xfrm>
          <a:prstGeom prst="roundRect">
            <a:avLst>
              <a:gd name="adj" fmla="val 10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D 1">
            <a:extLst>
              <a:ext uri="{FF2B5EF4-FFF2-40B4-BE49-F238E27FC236}">
                <a16:creationId xmlns:a16="http://schemas.microsoft.com/office/drawing/2014/main" id="{6E2DCFB8-9AB7-942D-183B-AC82B4F5B1B0}"/>
              </a:ext>
            </a:extLst>
          </p:cNvPr>
          <p:cNvSpPr txBox="1"/>
          <p:nvPr/>
        </p:nvSpPr>
        <p:spPr>
          <a:xfrm>
            <a:off x="6400800" y="1572260"/>
            <a:ext cx="2463800" cy="12573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b="1" dirty="0">
                <a:solidFill>
                  <a:srgbClr val="9E1B1B"/>
                </a:solidFill>
                <a:latin typeface="Constantia" panose="02030602050306030303" pitchFamily="18" charset="0"/>
              </a:rPr>
              <a:t>Денацификация</a:t>
            </a:r>
          </a:p>
        </p:txBody>
      </p:sp>
      <p:sp>
        <p:nvSpPr>
          <p:cNvPr id="17" name="D card 2">
            <a:extLst>
              <a:ext uri="{FF2B5EF4-FFF2-40B4-BE49-F238E27FC236}">
                <a16:creationId xmlns:a16="http://schemas.microsoft.com/office/drawing/2014/main" id="{C7833084-1C54-801E-7F07-4A1F231D38F2}"/>
              </a:ext>
            </a:extLst>
          </p:cNvPr>
          <p:cNvSpPr/>
          <p:nvPr/>
        </p:nvSpPr>
        <p:spPr>
          <a:xfrm>
            <a:off x="8966200" y="1572260"/>
            <a:ext cx="2463800" cy="1257300"/>
          </a:xfrm>
          <a:prstGeom prst="roundRect">
            <a:avLst>
              <a:gd name="adj" fmla="val 10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D 2">
            <a:extLst>
              <a:ext uri="{FF2B5EF4-FFF2-40B4-BE49-F238E27FC236}">
                <a16:creationId xmlns:a16="http://schemas.microsoft.com/office/drawing/2014/main" id="{56E9FFFB-CD72-DAA2-81B5-B370A276CAC6}"/>
              </a:ext>
            </a:extLst>
          </p:cNvPr>
          <p:cNvSpPr txBox="1"/>
          <p:nvPr/>
        </p:nvSpPr>
        <p:spPr>
          <a:xfrm>
            <a:off x="8966200" y="1572260"/>
            <a:ext cx="2463800" cy="12573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b="1" dirty="0">
                <a:solidFill>
                  <a:srgbClr val="24364F"/>
                </a:solidFill>
                <a:latin typeface="Constantia" panose="02030602050306030303" pitchFamily="18" charset="0"/>
              </a:rPr>
              <a:t>Демилитаризация</a:t>
            </a:r>
          </a:p>
        </p:txBody>
      </p:sp>
      <p:sp>
        <p:nvSpPr>
          <p:cNvPr id="19" name="D card 3">
            <a:extLst>
              <a:ext uri="{FF2B5EF4-FFF2-40B4-BE49-F238E27FC236}">
                <a16:creationId xmlns:a16="http://schemas.microsoft.com/office/drawing/2014/main" id="{44D32580-900F-A9F1-57D6-CD80F9FDDF3B}"/>
              </a:ext>
            </a:extLst>
          </p:cNvPr>
          <p:cNvSpPr/>
          <p:nvPr/>
        </p:nvSpPr>
        <p:spPr>
          <a:xfrm>
            <a:off x="6400800" y="3286760"/>
            <a:ext cx="2463800" cy="1257300"/>
          </a:xfrm>
          <a:prstGeom prst="roundRect">
            <a:avLst>
              <a:gd name="adj" fmla="val 10000"/>
            </a:avLst>
          </a:prstGeom>
          <a:solidFill>
            <a:srgbClr val="F5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D 3">
            <a:extLst>
              <a:ext uri="{FF2B5EF4-FFF2-40B4-BE49-F238E27FC236}">
                <a16:creationId xmlns:a16="http://schemas.microsoft.com/office/drawing/2014/main" id="{9068EBDA-9E3F-9DA7-806C-8F209BAFE27C}"/>
              </a:ext>
            </a:extLst>
          </p:cNvPr>
          <p:cNvSpPr txBox="1"/>
          <p:nvPr/>
        </p:nvSpPr>
        <p:spPr>
          <a:xfrm>
            <a:off x="6400800" y="3286760"/>
            <a:ext cx="2463800" cy="12573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b="1" dirty="0">
                <a:solidFill>
                  <a:srgbClr val="A87A26"/>
                </a:solidFill>
                <a:latin typeface="Constantia" panose="02030602050306030303" pitchFamily="18" charset="0"/>
              </a:rPr>
              <a:t>Демонополизация</a:t>
            </a:r>
          </a:p>
        </p:txBody>
      </p:sp>
      <p:sp>
        <p:nvSpPr>
          <p:cNvPr id="21" name="D card 4">
            <a:extLst>
              <a:ext uri="{FF2B5EF4-FFF2-40B4-BE49-F238E27FC236}">
                <a16:creationId xmlns:a16="http://schemas.microsoft.com/office/drawing/2014/main" id="{44E8197A-AE4D-B39F-BD33-F22E125A563D}"/>
              </a:ext>
            </a:extLst>
          </p:cNvPr>
          <p:cNvSpPr/>
          <p:nvPr/>
        </p:nvSpPr>
        <p:spPr>
          <a:xfrm>
            <a:off x="8966200" y="3286760"/>
            <a:ext cx="2463800" cy="1257300"/>
          </a:xfrm>
          <a:prstGeom prst="roundRect">
            <a:avLst>
              <a:gd name="adj" fmla="val 10000"/>
            </a:avLst>
          </a:prstGeom>
          <a:solidFill>
            <a:srgbClr val="E2ED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D 4">
            <a:extLst>
              <a:ext uri="{FF2B5EF4-FFF2-40B4-BE49-F238E27FC236}">
                <a16:creationId xmlns:a16="http://schemas.microsoft.com/office/drawing/2014/main" id="{F9876C4F-F330-12C0-267B-7392DCD8C79D}"/>
              </a:ext>
            </a:extLst>
          </p:cNvPr>
          <p:cNvSpPr txBox="1"/>
          <p:nvPr/>
        </p:nvSpPr>
        <p:spPr>
          <a:xfrm>
            <a:off x="8966200" y="3286760"/>
            <a:ext cx="2463800" cy="12573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900" b="1" dirty="0">
                <a:solidFill>
                  <a:srgbClr val="3E6B48"/>
                </a:solidFill>
                <a:latin typeface="Constantia" panose="02030602050306030303" pitchFamily="18" charset="0"/>
              </a:rPr>
              <a:t>Демократизация</a:t>
            </a:r>
          </a:p>
        </p:txBody>
      </p:sp>
      <p:sp>
        <p:nvSpPr>
          <p:cNvPr id="23" name="Potsdam decisions">
            <a:extLst>
              <a:ext uri="{FF2B5EF4-FFF2-40B4-BE49-F238E27FC236}">
                <a16:creationId xmlns:a16="http://schemas.microsoft.com/office/drawing/2014/main" id="{CB8A48BE-E0FF-ED81-E3BD-6268214689A3}"/>
              </a:ext>
            </a:extLst>
          </p:cNvPr>
          <p:cNvSpPr txBox="1"/>
          <p:nvPr/>
        </p:nvSpPr>
        <p:spPr>
          <a:xfrm>
            <a:off x="609600" y="4899660"/>
            <a:ext cx="10972800" cy="94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Создание Международного трибунала для суда над военными преступниками </a:t>
            </a:r>
            <a:r>
              <a:rPr lang="ru-RU" sz="1900" b="1" dirty="0">
                <a:solidFill>
                  <a:srgbClr val="A87A26"/>
                </a:solidFill>
                <a:latin typeface="Segoe UI" panose="020B0502040204020203" pitchFamily="34" charset="0"/>
              </a:rPr>
              <a:t>(Нюрнберг, 1945–1946)</a:t>
            </a:r>
          </a:p>
          <a:p>
            <a:pPr marL="304800" indent="-304800">
              <a:spcAft>
                <a:spcPts val="6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Раздел военного и торгового флота между державами-победительницами</a:t>
            </a:r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690FDB2D-262C-C9DE-1B94-E5D797C86D7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769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F2F66BC-851D-5F6E-47FA-4FE05F9E5368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Потсдамская конференция. Создание ООН.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23CB47E4-C6D9-1E45-DFE6-0FD08D07CF54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C9AD4CB9-C06D-C581-43A3-858DF6665931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B314C687-2368-63BB-E594-447A20282DFB}"/>
              </a:ext>
            </a:extLst>
          </p:cNvPr>
          <p:cNvSpPr txBox="1"/>
          <p:nvPr/>
        </p:nvSpPr>
        <p:spPr>
          <a:xfrm>
            <a:off x="609600" y="916940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4364F"/>
                </a:solidFill>
                <a:latin typeface="Constantia" panose="02030602050306030303" pitchFamily="18" charset="0"/>
              </a:rPr>
              <a:t>Потсдамская конференция (17 июля — 2 августа 1945)</a:t>
            </a:r>
          </a:p>
        </p:txBody>
      </p:sp>
      <p:pic>
        <p:nvPicPr>
          <p:cNvPr id="8" name="Potsdam Attlee" descr="К. Эттли, Г. Трумэн и И. В. Сталин в Потсдаме, конец июля 1945 г. Национальный архив США">
            <a:extLst>
              <a:ext uri="{FF2B5EF4-FFF2-40B4-BE49-F238E27FC236}">
                <a16:creationId xmlns:a16="http://schemas.microsoft.com/office/drawing/2014/main" id="{84CACEDA-5FE1-03BA-0D36-C49BE9314CE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19860"/>
            <a:ext cx="4826000" cy="29210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Territories card">
            <a:extLst>
              <a:ext uri="{FF2B5EF4-FFF2-40B4-BE49-F238E27FC236}">
                <a16:creationId xmlns:a16="http://schemas.microsoft.com/office/drawing/2014/main" id="{A4D2F210-9C33-D046-EFC5-ECE9DC3966FB}"/>
              </a:ext>
            </a:extLst>
          </p:cNvPr>
          <p:cNvSpPr/>
          <p:nvPr/>
        </p:nvSpPr>
        <p:spPr>
          <a:xfrm>
            <a:off x="609600" y="4544060"/>
            <a:ext cx="4826000" cy="1727200"/>
          </a:xfrm>
          <a:prstGeom prst="roundRect">
            <a:avLst>
              <a:gd name="adj" fmla="val 5000"/>
            </a:avLst>
          </a:prstGeom>
          <a:solidFill>
            <a:srgbClr val="F5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rritories">
            <a:extLst>
              <a:ext uri="{FF2B5EF4-FFF2-40B4-BE49-F238E27FC236}">
                <a16:creationId xmlns:a16="http://schemas.microsoft.com/office/drawing/2014/main" id="{2C5E1257-9237-8179-38FD-BD24618810E5}"/>
              </a:ext>
            </a:extLst>
          </p:cNvPr>
          <p:cNvSpPr txBox="1"/>
          <p:nvPr/>
        </p:nvSpPr>
        <p:spPr>
          <a:xfrm>
            <a:off x="889000" y="4696460"/>
            <a:ext cx="43434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A87A26"/>
                </a:solidFill>
                <a:latin typeface="Segoe UI" panose="020B0502040204020203" pitchFamily="34" charset="0"/>
              </a:rPr>
              <a:t>Территориальные изменения: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Расширение границ Польши на запад</a:t>
            </a:r>
          </a:p>
          <a:p>
            <a:pPr marL="304800" indent="-304800">
              <a:spcAft>
                <a:spcPts val="400"/>
              </a:spcAft>
              <a:buClr>
                <a:srgbClr val="A87A2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Передача СССР части Восточной Пруссии с Кёнигсбергом </a:t>
            </a:r>
            <a:r>
              <a:rPr lang="ru-RU" sz="1700" b="1" dirty="0">
                <a:solidFill>
                  <a:srgbClr val="A87A26"/>
                </a:solidFill>
                <a:latin typeface="Segoe UI" panose="020B0502040204020203" pitchFamily="34" charset="0"/>
              </a:rPr>
              <a:t>(с 1946 — Калининград)</a:t>
            </a:r>
          </a:p>
        </p:txBody>
      </p:sp>
      <p:sp>
        <p:nvSpPr>
          <p:cNvPr id="11" name="Territories bar">
            <a:extLst>
              <a:ext uri="{FF2B5EF4-FFF2-40B4-BE49-F238E27FC236}">
                <a16:creationId xmlns:a16="http://schemas.microsoft.com/office/drawing/2014/main" id="{150A04DE-4C4F-04C5-B5CA-C28C2E25BA0A}"/>
              </a:ext>
            </a:extLst>
          </p:cNvPr>
          <p:cNvSpPr/>
          <p:nvPr/>
        </p:nvSpPr>
        <p:spPr>
          <a:xfrm>
            <a:off x="609600" y="4696460"/>
            <a:ext cx="63500" cy="1422400"/>
          </a:xfrm>
          <a:prstGeom prst="rect">
            <a:avLst/>
          </a:prstGeom>
          <a:solidFill>
            <a:srgbClr val="A87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tomic incident card">
            <a:extLst>
              <a:ext uri="{FF2B5EF4-FFF2-40B4-BE49-F238E27FC236}">
                <a16:creationId xmlns:a16="http://schemas.microsoft.com/office/drawing/2014/main" id="{3F181DCD-0634-EFB3-58B3-2A715A0DB08D}"/>
              </a:ext>
            </a:extLst>
          </p:cNvPr>
          <p:cNvSpPr/>
          <p:nvPr/>
        </p:nvSpPr>
        <p:spPr>
          <a:xfrm>
            <a:off x="5740400" y="1419860"/>
            <a:ext cx="5842000" cy="3535680"/>
          </a:xfrm>
          <a:prstGeom prst="roundRect">
            <a:avLst>
              <a:gd name="adj" fmla="val 5000"/>
            </a:avLst>
          </a:prstGeom>
          <a:solidFill>
            <a:srgbClr val="E9E6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tomic incident">
            <a:extLst>
              <a:ext uri="{FF2B5EF4-FFF2-40B4-BE49-F238E27FC236}">
                <a16:creationId xmlns:a16="http://schemas.microsoft.com/office/drawing/2014/main" id="{79DFE257-BB98-4BA8-D2F1-B0929300E7E4}"/>
              </a:ext>
            </a:extLst>
          </p:cNvPr>
          <p:cNvSpPr txBox="1"/>
          <p:nvPr/>
        </p:nvSpPr>
        <p:spPr>
          <a:xfrm>
            <a:off x="6019800" y="1572260"/>
            <a:ext cx="5359400" cy="3205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5E5A56"/>
                </a:solidFill>
                <a:latin typeface="Segoe UI" panose="020B0502040204020203" pitchFamily="34" charset="0"/>
              </a:rPr>
              <a:t>Атомный инцидент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201E22"/>
                </a:solidFill>
                <a:latin typeface="Segoe UI" panose="020B0502040204020203" pitchFamily="34" charset="0"/>
              </a:rPr>
              <a:t>Важные события: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Сообщение Трумэна о новом оружии огромной разрушительной силы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Упоминание об «атомной бомбе» не прозвучало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Сталин уже был осведомлён о разработке атомного оружия через советскую разведку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9E1B1B"/>
                </a:solidFill>
                <a:latin typeface="Segoe UI" panose="020B0502040204020203" pitchFamily="34" charset="0"/>
              </a:rPr>
              <a:t>Последствия: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Отсутствие внешней реакции Сталина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Поручение форсировать советские ядерные исследования</a:t>
            </a:r>
          </a:p>
        </p:txBody>
      </p:sp>
      <p:sp>
        <p:nvSpPr>
          <p:cNvPr id="14" name="Atomic incident bar">
            <a:extLst>
              <a:ext uri="{FF2B5EF4-FFF2-40B4-BE49-F238E27FC236}">
                <a16:creationId xmlns:a16="http://schemas.microsoft.com/office/drawing/2014/main" id="{A7EA74D3-4C4C-51D2-5F02-52830EDCE8AE}"/>
              </a:ext>
            </a:extLst>
          </p:cNvPr>
          <p:cNvSpPr/>
          <p:nvPr/>
        </p:nvSpPr>
        <p:spPr>
          <a:xfrm>
            <a:off x="5740400" y="1572260"/>
            <a:ext cx="63500" cy="323088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B03018BA-C6F9-16FC-CDFC-D178D45980D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535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E612628E-FA67-D9CB-5FDE-6F0FE9718BDE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Потсдамская конференция. Создание ООН.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4FDF0003-6072-208A-9174-2A569E90D60F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9899D58D-74B0-D5E6-25D4-9F16CF552F5A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ocument frame">
            <a:extLst>
              <a:ext uri="{FF2B5EF4-FFF2-40B4-BE49-F238E27FC236}">
                <a16:creationId xmlns:a16="http://schemas.microsoft.com/office/drawing/2014/main" id="{AC300B67-719B-D2EF-96C0-0E7531406F16}"/>
              </a:ext>
            </a:extLst>
          </p:cNvPr>
          <p:cNvSpPr/>
          <p:nvPr/>
        </p:nvSpPr>
        <p:spPr>
          <a:xfrm>
            <a:off x="609600" y="993140"/>
            <a:ext cx="7112000" cy="2717800"/>
          </a:xfrm>
          <a:prstGeom prst="rect">
            <a:avLst/>
          </a:prstGeom>
          <a:solidFill>
            <a:srgbClr val="FFFFFF"/>
          </a:solidFill>
          <a:ln w="12700">
            <a:solidFill>
              <a:srgbClr val="1D6B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Document frame inner">
            <a:extLst>
              <a:ext uri="{FF2B5EF4-FFF2-40B4-BE49-F238E27FC236}">
                <a16:creationId xmlns:a16="http://schemas.microsoft.com/office/drawing/2014/main" id="{6D0BB41F-0482-E577-C5FA-08F0049D5E8C}"/>
              </a:ext>
            </a:extLst>
          </p:cNvPr>
          <p:cNvSpPr/>
          <p:nvPr/>
        </p:nvSpPr>
        <p:spPr>
          <a:xfrm>
            <a:off x="673100" y="1056640"/>
            <a:ext cx="6985000" cy="2590800"/>
          </a:xfrm>
          <a:prstGeom prst="rect">
            <a:avLst/>
          </a:prstGeom>
          <a:noFill/>
          <a:ln w="6350" cap="flat" cmpd="sng" algn="ctr">
            <a:solidFill>
              <a:srgbClr val="1D6B7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eclaration">
            <a:extLst>
              <a:ext uri="{FF2B5EF4-FFF2-40B4-BE49-F238E27FC236}">
                <a16:creationId xmlns:a16="http://schemas.microsoft.com/office/drawing/2014/main" id="{AA9A12B5-A8E9-B6BC-DD53-5ED3164BD730}"/>
              </a:ext>
            </a:extLst>
          </p:cNvPr>
          <p:cNvSpPr txBox="1"/>
          <p:nvPr/>
        </p:nvSpPr>
        <p:spPr>
          <a:xfrm>
            <a:off x="889000" y="1170940"/>
            <a:ext cx="6604000" cy="2128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1D6B77"/>
                </a:solidFill>
                <a:latin typeface="Constantia" panose="02030602050306030303" pitchFamily="18" charset="0"/>
              </a:rPr>
              <a:t>Завершение войны с Японией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1D6B77"/>
                </a:solidFill>
                <a:latin typeface="Segoe UI" panose="020B0502040204020203" pitchFamily="34" charset="0"/>
              </a:rPr>
              <a:t>Потсдамская декларация:</a:t>
            </a:r>
          </a:p>
          <a:p>
            <a:pPr>
              <a:spcAft>
                <a:spcPts val="400"/>
              </a:spcAft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Принятие </a:t>
            </a:r>
            <a:r>
              <a:rPr lang="ru-RU" sz="1700" b="1" dirty="0">
                <a:solidFill>
                  <a:srgbClr val="A87A26"/>
                </a:solidFill>
                <a:latin typeface="Segoe UI" panose="020B0502040204020203" pitchFamily="34" charset="0"/>
              </a:rPr>
              <a:t>26 июля 1945 года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1D6B77"/>
                </a:solidFill>
                <a:latin typeface="Segoe UI" panose="020B0502040204020203" pitchFamily="34" charset="0"/>
              </a:rPr>
              <a:t>Участники:</a:t>
            </a: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 США, Великобритания, Китайская республика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1D6B77"/>
                </a:solidFill>
                <a:latin typeface="Segoe UI" panose="020B0502040204020203" pitchFamily="34" charset="0"/>
              </a:rPr>
              <a:t>Содержание:</a:t>
            </a: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 ультиматум о капитуляции Японии</a:t>
            </a:r>
          </a:p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1D6B77"/>
                </a:solidFill>
                <a:latin typeface="Segoe UI" panose="020B0502040204020203" pitchFamily="34" charset="0"/>
              </a:rPr>
              <a:t>Предварительное условие:</a:t>
            </a: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 согласие СССР вступить в войну с Японией</a:t>
            </a:r>
          </a:p>
        </p:txBody>
      </p:sp>
      <p:sp>
        <p:nvSpPr>
          <p:cNvPr id="9" name="Pacific map mount">
            <a:extLst>
              <a:ext uri="{FF2B5EF4-FFF2-40B4-BE49-F238E27FC236}">
                <a16:creationId xmlns:a16="http://schemas.microsoft.com/office/drawing/2014/main" id="{52BAECBA-E26F-6F5F-5F58-3A8DE7222B08}"/>
              </a:ext>
            </a:extLst>
          </p:cNvPr>
          <p:cNvSpPr/>
          <p:nvPr/>
        </p:nvSpPr>
        <p:spPr>
          <a:xfrm>
            <a:off x="7975600" y="993140"/>
            <a:ext cx="3606800" cy="252521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acific map" descr="Война на Тихом океане, 1944–1945 гг. Карта (из исходной презентации)">
            <a:extLst>
              <a:ext uri="{FF2B5EF4-FFF2-40B4-BE49-F238E27FC236}">
                <a16:creationId xmlns:a16="http://schemas.microsoft.com/office/drawing/2014/main" id="{F6CFA1D7-0EC4-2A13-8773-5FCD6EEEDAC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094740"/>
            <a:ext cx="3403600" cy="2322012"/>
          </a:xfrm>
          <a:prstGeom prst="rect">
            <a:avLst/>
          </a:prstGeom>
        </p:spPr>
      </p:pic>
      <p:cxnSp>
        <p:nvCxnSpPr>
          <p:cNvPr id="12" name="Corner">
            <a:extLst>
              <a:ext uri="{FF2B5EF4-FFF2-40B4-BE49-F238E27FC236}">
                <a16:creationId xmlns:a16="http://schemas.microsoft.com/office/drawing/2014/main" id="{F42D5267-AAA0-31DF-F965-441E23A4BB95}"/>
              </a:ext>
            </a:extLst>
          </p:cNvPr>
          <p:cNvCxnSpPr/>
          <p:nvPr/>
        </p:nvCxnSpPr>
        <p:spPr>
          <a:xfrm>
            <a:off x="7975600" y="993140"/>
            <a:ext cx="177800" cy="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rner">
            <a:extLst>
              <a:ext uri="{FF2B5EF4-FFF2-40B4-BE49-F238E27FC236}">
                <a16:creationId xmlns:a16="http://schemas.microsoft.com/office/drawing/2014/main" id="{9246A5AB-FB43-3218-E1A0-AE3AD3D9EF1E}"/>
              </a:ext>
            </a:extLst>
          </p:cNvPr>
          <p:cNvCxnSpPr/>
          <p:nvPr/>
        </p:nvCxnSpPr>
        <p:spPr>
          <a:xfrm>
            <a:off x="7975600" y="993140"/>
            <a:ext cx="0" cy="17780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rner">
            <a:extLst>
              <a:ext uri="{FF2B5EF4-FFF2-40B4-BE49-F238E27FC236}">
                <a16:creationId xmlns:a16="http://schemas.microsoft.com/office/drawing/2014/main" id="{83DDAD52-AF0B-4605-78F2-67754A1DC824}"/>
              </a:ext>
            </a:extLst>
          </p:cNvPr>
          <p:cNvCxnSpPr/>
          <p:nvPr/>
        </p:nvCxnSpPr>
        <p:spPr>
          <a:xfrm flipH="1">
            <a:off x="11404600" y="3518352"/>
            <a:ext cx="177800" cy="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rner">
            <a:extLst>
              <a:ext uri="{FF2B5EF4-FFF2-40B4-BE49-F238E27FC236}">
                <a16:creationId xmlns:a16="http://schemas.microsoft.com/office/drawing/2014/main" id="{581400BF-DF8C-1313-2002-C98644DE4B08}"/>
              </a:ext>
            </a:extLst>
          </p:cNvPr>
          <p:cNvCxnSpPr/>
          <p:nvPr/>
        </p:nvCxnSpPr>
        <p:spPr>
          <a:xfrm flipV="1">
            <a:off x="11582400" y="3340552"/>
            <a:ext cx="0" cy="17780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sults card">
            <a:extLst>
              <a:ext uri="{FF2B5EF4-FFF2-40B4-BE49-F238E27FC236}">
                <a16:creationId xmlns:a16="http://schemas.microsoft.com/office/drawing/2014/main" id="{5315FE4E-3EE7-B70F-3CC0-912557D69A6A}"/>
              </a:ext>
            </a:extLst>
          </p:cNvPr>
          <p:cNvSpPr/>
          <p:nvPr/>
        </p:nvSpPr>
        <p:spPr>
          <a:xfrm>
            <a:off x="609600" y="3888740"/>
            <a:ext cx="10972800" cy="2138680"/>
          </a:xfrm>
          <a:prstGeom prst="roundRect">
            <a:avLst>
              <a:gd name="adj" fmla="val 5000"/>
            </a:avLst>
          </a:prstGeom>
          <a:solidFill>
            <a:srgbClr val="DCEC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sults">
            <a:extLst>
              <a:ext uri="{FF2B5EF4-FFF2-40B4-BE49-F238E27FC236}">
                <a16:creationId xmlns:a16="http://schemas.microsoft.com/office/drawing/2014/main" id="{F3A2C514-A2BF-B72A-2663-0A606B314BCD}"/>
              </a:ext>
            </a:extLst>
          </p:cNvPr>
          <p:cNvSpPr txBox="1"/>
          <p:nvPr/>
        </p:nvSpPr>
        <p:spPr>
          <a:xfrm>
            <a:off x="889000" y="4041140"/>
            <a:ext cx="10490200" cy="1808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1D6B77"/>
                </a:solidFill>
                <a:latin typeface="Segoe UI" panose="020B0502040204020203" pitchFamily="34" charset="0"/>
              </a:rPr>
              <a:t>Итоги: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Определение основ послевоенного мироустройства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Урегулирование территориальных вопросов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Начало формирования биполярного мира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Подготовка к завершению войны на Дальнем Востоке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Обострение отношений между бывшими союзниками в связи с ядерным вопросом</a:t>
            </a:r>
          </a:p>
        </p:txBody>
      </p:sp>
      <p:sp>
        <p:nvSpPr>
          <p:cNvPr id="18" name="Results bar">
            <a:extLst>
              <a:ext uri="{FF2B5EF4-FFF2-40B4-BE49-F238E27FC236}">
                <a16:creationId xmlns:a16="http://schemas.microsoft.com/office/drawing/2014/main" id="{7A32BD33-B889-ABF2-0F5E-EF6A465F5C02}"/>
              </a:ext>
            </a:extLst>
          </p:cNvPr>
          <p:cNvSpPr/>
          <p:nvPr/>
        </p:nvSpPr>
        <p:spPr>
          <a:xfrm>
            <a:off x="609600" y="4041140"/>
            <a:ext cx="63500" cy="1833880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3C71F5E5-17FF-8242-DFF5-9BA66C832EF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64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EF06B41-3E43-2856-758B-8F3CFF268C2E}"/>
              </a:ext>
            </a:extLst>
          </p:cNvPr>
          <p:cNvSpPr txBox="1"/>
          <p:nvPr/>
        </p:nvSpPr>
        <p:spPr>
          <a:xfrm>
            <a:off x="609600" y="254000"/>
            <a:ext cx="10972800" cy="9555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Американские атомные бомбардировки Хиросимы и Нагасаки. Вступление СССР в войну против Японии, разгром Квантунской армии. Капитуляция Японии.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5D3970DA-0F75-CE40-547F-C54EAD43D909}"/>
              </a:ext>
            </a:extLst>
          </p:cNvPr>
          <p:cNvSpPr/>
          <p:nvPr/>
        </p:nvSpPr>
        <p:spPr>
          <a:xfrm>
            <a:off x="609600" y="1298448"/>
            <a:ext cx="711200" cy="44450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000FAC58-199B-6AD7-A09F-BE5FBE2D9ADD}"/>
              </a:ext>
            </a:extLst>
          </p:cNvPr>
          <p:cNvCxnSpPr/>
          <p:nvPr/>
        </p:nvCxnSpPr>
        <p:spPr>
          <a:xfrm>
            <a:off x="1371600" y="132067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acific head">
            <a:extLst>
              <a:ext uri="{FF2B5EF4-FFF2-40B4-BE49-F238E27FC236}">
                <a16:creationId xmlns:a16="http://schemas.microsoft.com/office/drawing/2014/main" id="{27EC44B1-9E5E-A99D-BEC0-80950C77C20C}"/>
              </a:ext>
            </a:extLst>
          </p:cNvPr>
          <p:cNvSpPr txBox="1"/>
          <p:nvPr/>
        </p:nvSpPr>
        <p:spPr>
          <a:xfrm>
            <a:off x="609600" y="1488948"/>
            <a:ext cx="10972800" cy="624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i="1">
                <a:solidFill>
                  <a:srgbClr val="1D6B77"/>
                </a:solidFill>
                <a:latin typeface="Constantia" panose="02030602050306030303" pitchFamily="18" charset="0"/>
              </a:rPr>
              <a:t>Завершение войны на Тихом океане</a:t>
            </a:r>
          </a:p>
          <a:p>
            <a:r>
              <a:rPr lang="ru-RU" sz="1900" b="1">
                <a:solidFill>
                  <a:srgbClr val="A87A26"/>
                </a:solidFill>
                <a:latin typeface="Constantia" panose="02030602050306030303" pitchFamily="18" charset="0"/>
              </a:rPr>
              <a:t>Ситуация к лету 1945 года</a:t>
            </a:r>
            <a:endParaRPr lang="ru-RU" sz="1900" b="1" dirty="0">
              <a:solidFill>
                <a:srgbClr val="A87A26"/>
              </a:solidFill>
              <a:latin typeface="Constantia" panose="02030602050306030303" pitchFamily="18" charset="0"/>
            </a:endParaRPr>
          </a:p>
        </p:txBody>
      </p:sp>
      <p:sp>
        <p:nvSpPr>
          <p:cNvPr id="7" name="Pacific 1945 map mount">
            <a:extLst>
              <a:ext uri="{FF2B5EF4-FFF2-40B4-BE49-F238E27FC236}">
                <a16:creationId xmlns:a16="http://schemas.microsoft.com/office/drawing/2014/main" id="{B3C233E9-592B-42B5-442E-E79183A90937}"/>
              </a:ext>
            </a:extLst>
          </p:cNvPr>
          <p:cNvSpPr/>
          <p:nvPr/>
        </p:nvSpPr>
        <p:spPr>
          <a:xfrm>
            <a:off x="609600" y="2240788"/>
            <a:ext cx="3873194" cy="2667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acific 1945 map" descr="Война на Тихом океане, 1945 г. Карта (из исходной презентации)">
            <a:extLst>
              <a:ext uri="{FF2B5EF4-FFF2-40B4-BE49-F238E27FC236}">
                <a16:creationId xmlns:a16="http://schemas.microsoft.com/office/drawing/2014/main" id="{F93A6021-E176-3A0C-A595-3452D15B055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342388"/>
            <a:ext cx="3669994" cy="2463800"/>
          </a:xfrm>
          <a:prstGeom prst="rect">
            <a:avLst/>
          </a:prstGeom>
        </p:spPr>
      </p:pic>
      <p:cxnSp>
        <p:nvCxnSpPr>
          <p:cNvPr id="10" name="Corner">
            <a:extLst>
              <a:ext uri="{FF2B5EF4-FFF2-40B4-BE49-F238E27FC236}">
                <a16:creationId xmlns:a16="http://schemas.microsoft.com/office/drawing/2014/main" id="{B3ADD1DD-4501-845E-1562-893D540A9830}"/>
              </a:ext>
            </a:extLst>
          </p:cNvPr>
          <p:cNvCxnSpPr/>
          <p:nvPr/>
        </p:nvCxnSpPr>
        <p:spPr>
          <a:xfrm>
            <a:off x="609600" y="2240788"/>
            <a:ext cx="177800" cy="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rner">
            <a:extLst>
              <a:ext uri="{FF2B5EF4-FFF2-40B4-BE49-F238E27FC236}">
                <a16:creationId xmlns:a16="http://schemas.microsoft.com/office/drawing/2014/main" id="{6F224824-F80C-6C66-336B-48500FA7C250}"/>
              </a:ext>
            </a:extLst>
          </p:cNvPr>
          <p:cNvCxnSpPr/>
          <p:nvPr/>
        </p:nvCxnSpPr>
        <p:spPr>
          <a:xfrm>
            <a:off x="609600" y="2240788"/>
            <a:ext cx="0" cy="17780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rner">
            <a:extLst>
              <a:ext uri="{FF2B5EF4-FFF2-40B4-BE49-F238E27FC236}">
                <a16:creationId xmlns:a16="http://schemas.microsoft.com/office/drawing/2014/main" id="{CE1466C1-1A2F-6E19-4DD7-0AF993BB8549}"/>
              </a:ext>
            </a:extLst>
          </p:cNvPr>
          <p:cNvCxnSpPr/>
          <p:nvPr/>
        </p:nvCxnSpPr>
        <p:spPr>
          <a:xfrm flipH="1">
            <a:off x="4304994" y="4907788"/>
            <a:ext cx="177800" cy="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rner">
            <a:extLst>
              <a:ext uri="{FF2B5EF4-FFF2-40B4-BE49-F238E27FC236}">
                <a16:creationId xmlns:a16="http://schemas.microsoft.com/office/drawing/2014/main" id="{244A9638-1453-00AA-A03B-7F421152AC36}"/>
              </a:ext>
            </a:extLst>
          </p:cNvPr>
          <p:cNvCxnSpPr/>
          <p:nvPr/>
        </p:nvCxnSpPr>
        <p:spPr>
          <a:xfrm flipV="1">
            <a:off x="4482794" y="4729988"/>
            <a:ext cx="0" cy="177800"/>
          </a:xfrm>
          <a:prstGeom prst="line">
            <a:avLst/>
          </a:prstGeom>
          <a:ln w="28575">
            <a:solidFill>
              <a:srgbClr val="1D6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Kamikaze 1945" descr="Авианосец «Банкер Хилл» после атаки камикадзе, 11 мая 1945 г. ВМС США">
            <a:extLst>
              <a:ext uri="{FF2B5EF4-FFF2-40B4-BE49-F238E27FC236}">
                <a16:creationId xmlns:a16="http://schemas.microsoft.com/office/drawing/2014/main" id="{6BF0B247-72CF-8D6A-9EE6-77EDCD92F05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60188"/>
            <a:ext cx="4826000" cy="136601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Allied successes card">
            <a:extLst>
              <a:ext uri="{FF2B5EF4-FFF2-40B4-BE49-F238E27FC236}">
                <a16:creationId xmlns:a16="http://schemas.microsoft.com/office/drawing/2014/main" id="{1F804352-4603-77D7-F53E-0A512E92F693}"/>
              </a:ext>
            </a:extLst>
          </p:cNvPr>
          <p:cNvSpPr/>
          <p:nvPr/>
        </p:nvSpPr>
        <p:spPr>
          <a:xfrm>
            <a:off x="5740400" y="2240788"/>
            <a:ext cx="5842000" cy="1778000"/>
          </a:xfrm>
          <a:prstGeom prst="roundRect">
            <a:avLst>
              <a:gd name="adj" fmla="val 5000"/>
            </a:avLst>
          </a:prstGeom>
          <a:solidFill>
            <a:srgbClr val="DCEC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llied successes">
            <a:extLst>
              <a:ext uri="{FF2B5EF4-FFF2-40B4-BE49-F238E27FC236}">
                <a16:creationId xmlns:a16="http://schemas.microsoft.com/office/drawing/2014/main" id="{DF68B655-36FC-435E-6746-1C2DA9957A34}"/>
              </a:ext>
            </a:extLst>
          </p:cNvPr>
          <p:cNvSpPr txBox="1"/>
          <p:nvPr/>
        </p:nvSpPr>
        <p:spPr>
          <a:xfrm>
            <a:off x="6019800" y="2393188"/>
            <a:ext cx="53594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1D6B77"/>
                </a:solidFill>
                <a:latin typeface="Segoe UI" panose="020B0502040204020203" pitchFamily="34" charset="0"/>
              </a:rPr>
              <a:t>Успехи союзников: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Контроль над островами центральной и юго-западной части Тихого океана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Поражение японского флота у острова Лейте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Продвижение в Бирме и на Филиппинах</a:t>
            </a:r>
          </a:p>
        </p:txBody>
      </p:sp>
      <p:sp>
        <p:nvSpPr>
          <p:cNvPr id="18" name="Allied successes bar">
            <a:extLst>
              <a:ext uri="{FF2B5EF4-FFF2-40B4-BE49-F238E27FC236}">
                <a16:creationId xmlns:a16="http://schemas.microsoft.com/office/drawing/2014/main" id="{28731F46-58F4-7355-7CD3-8557AACC4DC4}"/>
              </a:ext>
            </a:extLst>
          </p:cNvPr>
          <p:cNvSpPr/>
          <p:nvPr/>
        </p:nvSpPr>
        <p:spPr>
          <a:xfrm>
            <a:off x="5740400" y="2393188"/>
            <a:ext cx="63500" cy="1473200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Japan actions card">
            <a:extLst>
              <a:ext uri="{FF2B5EF4-FFF2-40B4-BE49-F238E27FC236}">
                <a16:creationId xmlns:a16="http://schemas.microsoft.com/office/drawing/2014/main" id="{04B22A8F-A102-8B30-B601-B7B9FD829138}"/>
              </a:ext>
            </a:extLst>
          </p:cNvPr>
          <p:cNvSpPr/>
          <p:nvPr/>
        </p:nvSpPr>
        <p:spPr>
          <a:xfrm>
            <a:off x="5740400" y="4018788"/>
            <a:ext cx="5842000" cy="1518920"/>
          </a:xfrm>
          <a:prstGeom prst="roundRect">
            <a:avLst>
              <a:gd name="adj" fmla="val 5000"/>
            </a:avLst>
          </a:prstGeom>
          <a:solidFill>
            <a:srgbClr val="E9E6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Japan actions">
            <a:extLst>
              <a:ext uri="{FF2B5EF4-FFF2-40B4-BE49-F238E27FC236}">
                <a16:creationId xmlns:a16="http://schemas.microsoft.com/office/drawing/2014/main" id="{2C1E81E2-0C0D-B450-5DA5-537F32A4AE6F}"/>
              </a:ext>
            </a:extLst>
          </p:cNvPr>
          <p:cNvSpPr txBox="1"/>
          <p:nvPr/>
        </p:nvSpPr>
        <p:spPr>
          <a:xfrm>
            <a:off x="6019800" y="4171188"/>
            <a:ext cx="53594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rgbClr val="5E5A56"/>
                </a:solidFill>
                <a:latin typeface="Segoe UI" panose="020B0502040204020203" pitchFamily="34" charset="0"/>
              </a:rPr>
              <a:t>Действия Японии: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Продолжение сопротивления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Использование камикадзе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700" dirty="0">
                <a:solidFill>
                  <a:srgbClr val="201E22"/>
                </a:solidFill>
                <a:latin typeface="Segoe UI" panose="020B0502040204020203" pitchFamily="34" charset="0"/>
              </a:rPr>
              <a:t>Удержание территорий от Пекина до Сингапура</a:t>
            </a:r>
          </a:p>
        </p:txBody>
      </p:sp>
      <p:sp>
        <p:nvSpPr>
          <p:cNvPr id="21" name="Japan actions bar">
            <a:extLst>
              <a:ext uri="{FF2B5EF4-FFF2-40B4-BE49-F238E27FC236}">
                <a16:creationId xmlns:a16="http://schemas.microsoft.com/office/drawing/2014/main" id="{1FE98C1B-69E3-930E-E46C-F8CFB1764D74}"/>
              </a:ext>
            </a:extLst>
          </p:cNvPr>
          <p:cNvSpPr/>
          <p:nvPr/>
        </p:nvSpPr>
        <p:spPr>
          <a:xfrm>
            <a:off x="5740400" y="4171188"/>
            <a:ext cx="63500" cy="121412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8EE8546B-1B7D-BFC9-D1DB-CA0F7D86710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239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D53F75D-B34B-18F5-BB38-25BB1C340415}"/>
              </a:ext>
            </a:extLst>
          </p:cNvPr>
          <p:cNvSpPr txBox="1"/>
          <p:nvPr/>
        </p:nvSpPr>
        <p:spPr>
          <a:xfrm>
            <a:off x="609600" y="254000"/>
            <a:ext cx="10972800" cy="9555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Американские атомные бомбардировки Хиросимы и Нагасаки. Вступление СССР в войну против Японии, разгром Квантунской армии. Капитуляция Японии.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D7900C7F-4D94-99FB-A9BF-47A634DE1232}"/>
              </a:ext>
            </a:extLst>
          </p:cNvPr>
          <p:cNvSpPr/>
          <p:nvPr/>
        </p:nvSpPr>
        <p:spPr>
          <a:xfrm>
            <a:off x="609600" y="1298448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ADF395C6-1DCC-6504-13C7-69307A18CEF6}"/>
              </a:ext>
            </a:extLst>
          </p:cNvPr>
          <p:cNvCxnSpPr/>
          <p:nvPr/>
        </p:nvCxnSpPr>
        <p:spPr>
          <a:xfrm>
            <a:off x="1371600" y="132067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Japan position card">
            <a:extLst>
              <a:ext uri="{FF2B5EF4-FFF2-40B4-BE49-F238E27FC236}">
                <a16:creationId xmlns:a16="http://schemas.microsoft.com/office/drawing/2014/main" id="{CA74E110-ADAA-1404-12ED-E08640153E1E}"/>
              </a:ext>
            </a:extLst>
          </p:cNvPr>
          <p:cNvSpPr/>
          <p:nvPr/>
        </p:nvSpPr>
        <p:spPr>
          <a:xfrm>
            <a:off x="609600" y="1514348"/>
            <a:ext cx="5969000" cy="2128520"/>
          </a:xfrm>
          <a:prstGeom prst="roundRect">
            <a:avLst>
              <a:gd name="adj" fmla="val 5000"/>
            </a:avLst>
          </a:prstGeom>
          <a:solidFill>
            <a:srgbClr val="E9E6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Japan position">
            <a:extLst>
              <a:ext uri="{FF2B5EF4-FFF2-40B4-BE49-F238E27FC236}">
                <a16:creationId xmlns:a16="http://schemas.microsoft.com/office/drawing/2014/main" id="{F97996F0-1130-ACE8-D8EB-03699D5CAE36}"/>
              </a:ext>
            </a:extLst>
          </p:cNvPr>
          <p:cNvSpPr txBox="1"/>
          <p:nvPr/>
        </p:nvSpPr>
        <p:spPr>
          <a:xfrm>
            <a:off x="889000" y="1666748"/>
            <a:ext cx="5486400" cy="1798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b="1" dirty="0">
                <a:solidFill>
                  <a:srgbClr val="5E5A56"/>
                </a:solidFill>
                <a:latin typeface="Segoe UI" panose="020B0502040204020203" pitchFamily="34" charset="0"/>
              </a:rPr>
              <a:t>Положение Японии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Отказ от капитуляции по Потсдамской декларации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Готовность сражаться до конца</a:t>
            </a:r>
          </a:p>
          <a:p>
            <a:pPr marL="304800" indent="-304800">
              <a:spcAft>
                <a:spcPts val="4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Значительные потери союзников при захвате малых островов</a:t>
            </a:r>
          </a:p>
        </p:txBody>
      </p:sp>
      <p:sp>
        <p:nvSpPr>
          <p:cNvPr id="8" name="Japan position bar">
            <a:extLst>
              <a:ext uri="{FF2B5EF4-FFF2-40B4-BE49-F238E27FC236}">
                <a16:creationId xmlns:a16="http://schemas.microsoft.com/office/drawing/2014/main" id="{9859E99D-EF8C-8F65-C36D-06C1FEA11E51}"/>
              </a:ext>
            </a:extLst>
          </p:cNvPr>
          <p:cNvSpPr/>
          <p:nvPr/>
        </p:nvSpPr>
        <p:spPr>
          <a:xfrm>
            <a:off x="609600" y="1666748"/>
            <a:ext cx="63500" cy="182372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oviet role card">
            <a:extLst>
              <a:ext uri="{FF2B5EF4-FFF2-40B4-BE49-F238E27FC236}">
                <a16:creationId xmlns:a16="http://schemas.microsoft.com/office/drawing/2014/main" id="{12F2AFE3-3817-7CAB-5564-181EA3977C09}"/>
              </a:ext>
            </a:extLst>
          </p:cNvPr>
          <p:cNvSpPr/>
          <p:nvPr/>
        </p:nvSpPr>
        <p:spPr>
          <a:xfrm>
            <a:off x="609600" y="3642868"/>
            <a:ext cx="5969000" cy="2402840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oviet role">
            <a:extLst>
              <a:ext uri="{FF2B5EF4-FFF2-40B4-BE49-F238E27FC236}">
                <a16:creationId xmlns:a16="http://schemas.microsoft.com/office/drawing/2014/main" id="{9F4FCC9C-AF8F-BC76-9868-9583396503F0}"/>
              </a:ext>
            </a:extLst>
          </p:cNvPr>
          <p:cNvSpPr txBox="1"/>
          <p:nvPr/>
        </p:nvSpPr>
        <p:spPr>
          <a:xfrm>
            <a:off x="889000" y="3795268"/>
            <a:ext cx="5486400" cy="2072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b="1" dirty="0">
                <a:solidFill>
                  <a:srgbClr val="9E1B1B"/>
                </a:solidFill>
                <a:latin typeface="Segoe UI" panose="020B0502040204020203" pitchFamily="34" charset="0"/>
              </a:rPr>
              <a:t>Роль СССР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Необходимость вступления в войну для ускорения капитуляции Японии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Наличие мощной Квантунской армии в Маньчжурии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Денонсация пакта о нейтралитете </a:t>
            </a:r>
            <a:r>
              <a:rPr lang="ru-RU" b="1" dirty="0">
                <a:solidFill>
                  <a:srgbClr val="A87A26"/>
                </a:solidFill>
                <a:latin typeface="Segoe UI" panose="020B0502040204020203" pitchFamily="34" charset="0"/>
              </a:rPr>
              <a:t>5 апреля 1945 года</a:t>
            </a:r>
          </a:p>
        </p:txBody>
      </p:sp>
      <p:sp>
        <p:nvSpPr>
          <p:cNvPr id="11" name="Soviet role bar">
            <a:extLst>
              <a:ext uri="{FF2B5EF4-FFF2-40B4-BE49-F238E27FC236}">
                <a16:creationId xmlns:a16="http://schemas.microsoft.com/office/drawing/2014/main" id="{3D9215D8-9A54-0C31-F4AA-BCC8F7FA2AB3}"/>
              </a:ext>
            </a:extLst>
          </p:cNvPr>
          <p:cNvSpPr/>
          <p:nvPr/>
        </p:nvSpPr>
        <p:spPr>
          <a:xfrm>
            <a:off x="609600" y="3795268"/>
            <a:ext cx="63500" cy="209804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nchuria map mount">
            <a:extLst>
              <a:ext uri="{FF2B5EF4-FFF2-40B4-BE49-F238E27FC236}">
                <a16:creationId xmlns:a16="http://schemas.microsoft.com/office/drawing/2014/main" id="{DFD69E4D-0C30-2157-39FC-4BC1AA21C4FD}"/>
              </a:ext>
            </a:extLst>
          </p:cNvPr>
          <p:cNvSpPr/>
          <p:nvPr/>
        </p:nvSpPr>
        <p:spPr>
          <a:xfrm>
            <a:off x="6858000" y="1514348"/>
            <a:ext cx="4724400" cy="305825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Manchuria map" descr="Разгром Квантунской армии, август 1945 г. Карта (из исходной презентации)">
            <a:extLst>
              <a:ext uri="{FF2B5EF4-FFF2-40B4-BE49-F238E27FC236}">
                <a16:creationId xmlns:a16="http://schemas.microsoft.com/office/drawing/2014/main" id="{FE6A63CB-96D1-C642-2F09-E68BB3FBF97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1615948"/>
            <a:ext cx="4521200" cy="2855054"/>
          </a:xfrm>
          <a:prstGeom prst="rect">
            <a:avLst/>
          </a:prstGeom>
        </p:spPr>
      </p:pic>
      <p:cxnSp>
        <p:nvCxnSpPr>
          <p:cNvPr id="15" name="Corner">
            <a:extLst>
              <a:ext uri="{FF2B5EF4-FFF2-40B4-BE49-F238E27FC236}">
                <a16:creationId xmlns:a16="http://schemas.microsoft.com/office/drawing/2014/main" id="{C1B4C35C-B8BB-9F90-470A-AB79DE82BA57}"/>
              </a:ext>
            </a:extLst>
          </p:cNvPr>
          <p:cNvCxnSpPr/>
          <p:nvPr/>
        </p:nvCxnSpPr>
        <p:spPr>
          <a:xfrm>
            <a:off x="6858000" y="1514348"/>
            <a:ext cx="177800" cy="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rner">
            <a:extLst>
              <a:ext uri="{FF2B5EF4-FFF2-40B4-BE49-F238E27FC236}">
                <a16:creationId xmlns:a16="http://schemas.microsoft.com/office/drawing/2014/main" id="{B163CE59-CC6C-BF8E-9F5F-A90BD286AB0E}"/>
              </a:ext>
            </a:extLst>
          </p:cNvPr>
          <p:cNvCxnSpPr/>
          <p:nvPr/>
        </p:nvCxnSpPr>
        <p:spPr>
          <a:xfrm>
            <a:off x="6858000" y="1514348"/>
            <a:ext cx="0" cy="17780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rner">
            <a:extLst>
              <a:ext uri="{FF2B5EF4-FFF2-40B4-BE49-F238E27FC236}">
                <a16:creationId xmlns:a16="http://schemas.microsoft.com/office/drawing/2014/main" id="{0B5E5C24-9165-E655-78C6-8931E9D40DF0}"/>
              </a:ext>
            </a:extLst>
          </p:cNvPr>
          <p:cNvCxnSpPr/>
          <p:nvPr/>
        </p:nvCxnSpPr>
        <p:spPr>
          <a:xfrm flipH="1">
            <a:off x="11404600" y="4572602"/>
            <a:ext cx="177800" cy="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rner">
            <a:extLst>
              <a:ext uri="{FF2B5EF4-FFF2-40B4-BE49-F238E27FC236}">
                <a16:creationId xmlns:a16="http://schemas.microsoft.com/office/drawing/2014/main" id="{7E80D127-609A-A371-52A5-D45281F56305}"/>
              </a:ext>
            </a:extLst>
          </p:cNvPr>
          <p:cNvCxnSpPr/>
          <p:nvPr/>
        </p:nvCxnSpPr>
        <p:spPr>
          <a:xfrm flipV="1">
            <a:off x="11582400" y="4394802"/>
            <a:ext cx="0" cy="17780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BE39246E-256B-FF5D-2AB6-A4459A0035A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81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DFDC885-0961-08ED-5303-710EFE9CB5E3}"/>
              </a:ext>
            </a:extLst>
          </p:cNvPr>
          <p:cNvSpPr txBox="1"/>
          <p:nvPr/>
        </p:nvSpPr>
        <p:spPr>
          <a:xfrm>
            <a:off x="609600" y="254000"/>
            <a:ext cx="10972800" cy="9555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Американские атомные бомбардировки Хиросимы и Нагасаки. Вступление СССР в войну против Японии, разгром Квантунской армии. Капитуляция Японии.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ADFE1173-5672-6750-0B2B-1D6A4BA97212}"/>
              </a:ext>
            </a:extLst>
          </p:cNvPr>
          <p:cNvSpPr/>
          <p:nvPr/>
        </p:nvSpPr>
        <p:spPr>
          <a:xfrm>
            <a:off x="609600" y="1298448"/>
            <a:ext cx="711200" cy="44450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C4219A9E-2BCE-4616-F5F2-C4D821E13C16}"/>
              </a:ext>
            </a:extLst>
          </p:cNvPr>
          <p:cNvCxnSpPr/>
          <p:nvPr/>
        </p:nvCxnSpPr>
        <p:spPr>
          <a:xfrm>
            <a:off x="1371600" y="132067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Nagasaki" descr="Атомный гриб над Нагасаки, 9 августа 1945 г. Фото Ч. Ливи. Национальный архив США">
            <a:extLst>
              <a:ext uri="{FF2B5EF4-FFF2-40B4-BE49-F238E27FC236}">
                <a16:creationId xmlns:a16="http://schemas.microsoft.com/office/drawing/2014/main" id="{9D4CECA4-F5D4-FC79-AF5C-C64B2434161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14348"/>
            <a:ext cx="2667000" cy="2997200"/>
          </a:xfrm>
          <a:prstGeom prst="rect">
            <a:avLst/>
          </a:prstGeom>
        </p:spPr>
      </p:pic>
      <p:sp>
        <p:nvSpPr>
          <p:cNvPr id="8" name="Photo frame">
            <a:extLst>
              <a:ext uri="{FF2B5EF4-FFF2-40B4-BE49-F238E27FC236}">
                <a16:creationId xmlns:a16="http://schemas.microsoft.com/office/drawing/2014/main" id="{60F711FF-802B-8F76-FEE2-8333D44140A3}"/>
              </a:ext>
            </a:extLst>
          </p:cNvPr>
          <p:cNvSpPr/>
          <p:nvPr/>
        </p:nvSpPr>
        <p:spPr>
          <a:xfrm>
            <a:off x="609600" y="1514348"/>
            <a:ext cx="2667000" cy="2997200"/>
          </a:xfrm>
          <a:prstGeom prst="rect">
            <a:avLst/>
          </a:prstGeom>
          <a:noFill/>
          <a:ln w="9525" cap="flat" cmpd="sng" algn="ctr">
            <a:solidFill>
              <a:srgbClr val="B9B2A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tomic bombings">
            <a:extLst>
              <a:ext uri="{FF2B5EF4-FFF2-40B4-BE49-F238E27FC236}">
                <a16:creationId xmlns:a16="http://schemas.microsoft.com/office/drawing/2014/main" id="{8331627A-56AB-D3F6-E70F-A6F5DEC97701}"/>
              </a:ext>
            </a:extLst>
          </p:cNvPr>
          <p:cNvSpPr txBox="1"/>
          <p:nvPr/>
        </p:nvSpPr>
        <p:spPr>
          <a:xfrm>
            <a:off x="3556000" y="1514348"/>
            <a:ext cx="8026400" cy="170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500"/>
              </a:spcAft>
            </a:pPr>
            <a:r>
              <a:rPr lang="ru-RU" sz="2200" b="1" dirty="0">
                <a:solidFill>
                  <a:srgbClr val="201E22"/>
                </a:solidFill>
                <a:latin typeface="Segoe UI" panose="020B0502040204020203" pitchFamily="34" charset="0"/>
              </a:rPr>
              <a:t>Атомные бомбардировки</a:t>
            </a:r>
          </a:p>
          <a:p>
            <a:pPr>
              <a:spcAft>
                <a:spcPts val="500"/>
              </a:spcAft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Бомбардировки Хиросимы (6 августа) и Нагасаки (9 августа)</a:t>
            </a:r>
          </a:p>
          <a:p>
            <a:pPr>
              <a:spcAft>
                <a:spcPts val="500"/>
              </a:spcAft>
            </a:pPr>
            <a:r>
              <a:rPr lang="ru-RU" sz="1900" b="1" dirty="0">
                <a:solidFill>
                  <a:srgbClr val="5E5A56"/>
                </a:solidFill>
                <a:latin typeface="Segoe UI" panose="020B0502040204020203" pitchFamily="34" charset="0"/>
              </a:rPr>
              <a:t>Цели США:</a:t>
            </a:r>
          </a:p>
          <a:p>
            <a:pPr marL="304800" indent="-304800">
              <a:spcAft>
                <a:spcPts val="5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Демонстрация силы СССР</a:t>
            </a:r>
          </a:p>
          <a:p>
            <a:pPr marL="304800" indent="-304800">
              <a:spcAft>
                <a:spcPts val="5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Попытки ускорить капитуляцию Японии</a:t>
            </a:r>
          </a:p>
        </p:txBody>
      </p:sp>
      <p:sp>
        <p:nvSpPr>
          <p:cNvPr id="10" name="Soviet-Japanese war">
            <a:extLst>
              <a:ext uri="{FF2B5EF4-FFF2-40B4-BE49-F238E27FC236}">
                <a16:creationId xmlns:a16="http://schemas.microsoft.com/office/drawing/2014/main" id="{2AE68D33-F615-CD68-5B39-C20FF2883DFF}"/>
              </a:ext>
            </a:extLst>
          </p:cNvPr>
          <p:cNvSpPr txBox="1"/>
          <p:nvPr/>
        </p:nvSpPr>
        <p:spPr>
          <a:xfrm>
            <a:off x="609600" y="4740148"/>
            <a:ext cx="2667000" cy="168605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201E22"/>
                </a:solidFill>
                <a:latin typeface="Constantia" panose="02030602050306030303" pitchFamily="18" charset="0"/>
              </a:rPr>
              <a:t>Советско-японская война</a:t>
            </a:r>
          </a:p>
        </p:txBody>
      </p:sp>
      <p:sp>
        <p:nvSpPr>
          <p:cNvPr id="11" name="Forces card 1">
            <a:extLst>
              <a:ext uri="{FF2B5EF4-FFF2-40B4-BE49-F238E27FC236}">
                <a16:creationId xmlns:a16="http://schemas.microsoft.com/office/drawing/2014/main" id="{0FC82900-EB12-3E2E-C541-E51F6BCD3D99}"/>
              </a:ext>
            </a:extLst>
          </p:cNvPr>
          <p:cNvSpPr/>
          <p:nvPr/>
        </p:nvSpPr>
        <p:spPr>
          <a:xfrm>
            <a:off x="3556000" y="4740148"/>
            <a:ext cx="3860800" cy="1686052"/>
          </a:xfrm>
          <a:prstGeom prst="roundRect">
            <a:avLst>
              <a:gd name="adj" fmla="val 6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orces 1">
            <a:extLst>
              <a:ext uri="{FF2B5EF4-FFF2-40B4-BE49-F238E27FC236}">
                <a16:creationId xmlns:a16="http://schemas.microsoft.com/office/drawing/2014/main" id="{99917F11-B295-AEE9-A3B6-4983F066860C}"/>
              </a:ext>
            </a:extLst>
          </p:cNvPr>
          <p:cNvSpPr txBox="1"/>
          <p:nvPr/>
        </p:nvSpPr>
        <p:spPr>
          <a:xfrm>
            <a:off x="3810000" y="4867148"/>
            <a:ext cx="3352800" cy="14320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200" b="1" dirty="0">
                <a:solidFill>
                  <a:srgbClr val="9E1B1B"/>
                </a:solidFill>
                <a:latin typeface="Constantia" panose="02030602050306030303" pitchFamily="18" charset="0"/>
              </a:rPr>
              <a:t>СССР: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1,6 млн человек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5,5 тыс. танков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Около 5 тыс. самолётов</a:t>
            </a:r>
          </a:p>
        </p:txBody>
      </p:sp>
      <p:sp>
        <p:nvSpPr>
          <p:cNvPr id="13" name="Forces card 2">
            <a:extLst>
              <a:ext uri="{FF2B5EF4-FFF2-40B4-BE49-F238E27FC236}">
                <a16:creationId xmlns:a16="http://schemas.microsoft.com/office/drawing/2014/main" id="{091E378B-8D77-F533-F16A-C89553D82136}"/>
              </a:ext>
            </a:extLst>
          </p:cNvPr>
          <p:cNvSpPr/>
          <p:nvPr/>
        </p:nvSpPr>
        <p:spPr>
          <a:xfrm>
            <a:off x="7620000" y="4740148"/>
            <a:ext cx="3860800" cy="1686052"/>
          </a:xfrm>
          <a:prstGeom prst="roundRect">
            <a:avLst>
              <a:gd name="adj" fmla="val 6000"/>
            </a:avLst>
          </a:prstGeom>
          <a:solidFill>
            <a:srgbClr val="E9E6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orces 2">
            <a:extLst>
              <a:ext uri="{FF2B5EF4-FFF2-40B4-BE49-F238E27FC236}">
                <a16:creationId xmlns:a16="http://schemas.microsoft.com/office/drawing/2014/main" id="{4705D8D6-1D53-A6F4-2DA7-BE815B0480F7}"/>
              </a:ext>
            </a:extLst>
          </p:cNvPr>
          <p:cNvSpPr txBox="1"/>
          <p:nvPr/>
        </p:nvSpPr>
        <p:spPr>
          <a:xfrm>
            <a:off x="7874000" y="4867148"/>
            <a:ext cx="3352800" cy="14320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200" b="1" dirty="0">
                <a:solidFill>
                  <a:srgbClr val="5E5A56"/>
                </a:solidFill>
                <a:latin typeface="Constantia" panose="02030602050306030303" pitchFamily="18" charset="0"/>
              </a:rPr>
              <a:t>Япония:</a:t>
            </a:r>
          </a:p>
          <a:p>
            <a:pPr marL="304800" indent="-304800">
              <a:spcAft>
                <a:spcPts val="3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Около 1 млн человек</a:t>
            </a:r>
          </a:p>
          <a:p>
            <a:pPr marL="304800" indent="-304800">
              <a:spcAft>
                <a:spcPts val="3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1,2 тыс. танков</a:t>
            </a:r>
          </a:p>
          <a:p>
            <a:pPr marL="304800" indent="-304800">
              <a:spcAft>
                <a:spcPts val="300"/>
              </a:spcAft>
              <a:buClr>
                <a:srgbClr val="5E5A56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Почти 2 тыс. самолётов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151F99DC-7FC2-A57C-CAB4-545475EF81A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035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6401283-F64B-8AC2-E4DC-75177F2947A2}"/>
              </a:ext>
            </a:extLst>
          </p:cNvPr>
          <p:cNvSpPr txBox="1"/>
          <p:nvPr/>
        </p:nvSpPr>
        <p:spPr>
          <a:xfrm>
            <a:off x="609600" y="254000"/>
            <a:ext cx="10972800" cy="9555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Американские атомные бомбардировки Хиросимы и Нагасаки. Вступление СССР в войну против Японии, разгром Квантунской армии. Капитуляция Японии.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893D842E-212D-6454-FD33-318D14DB8701}"/>
              </a:ext>
            </a:extLst>
          </p:cNvPr>
          <p:cNvSpPr/>
          <p:nvPr/>
        </p:nvSpPr>
        <p:spPr>
          <a:xfrm>
            <a:off x="609600" y="1298448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F0D194CD-72D4-796B-B462-E49E3D0DE9D6}"/>
              </a:ext>
            </a:extLst>
          </p:cNvPr>
          <p:cNvCxnSpPr/>
          <p:nvPr/>
        </p:nvCxnSpPr>
        <p:spPr>
          <a:xfrm>
            <a:off x="1371600" y="132067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hevron 1">
            <a:extLst>
              <a:ext uri="{FF2B5EF4-FFF2-40B4-BE49-F238E27FC236}">
                <a16:creationId xmlns:a16="http://schemas.microsoft.com/office/drawing/2014/main" id="{2F0C160F-418F-2E67-A9B6-0FACA9F9C69A}"/>
              </a:ext>
            </a:extLst>
          </p:cNvPr>
          <p:cNvSpPr/>
          <p:nvPr/>
        </p:nvSpPr>
        <p:spPr>
          <a:xfrm>
            <a:off x="609600" y="1539748"/>
            <a:ext cx="2159000" cy="1092200"/>
          </a:xfrm>
          <a:prstGeom prst="homePlate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rocess 1">
            <a:extLst>
              <a:ext uri="{FF2B5EF4-FFF2-40B4-BE49-F238E27FC236}">
                <a16:creationId xmlns:a16="http://schemas.microsoft.com/office/drawing/2014/main" id="{E89306E0-1F27-3C0C-AD60-28B7EC7DEB68}"/>
              </a:ext>
            </a:extLst>
          </p:cNvPr>
          <p:cNvSpPr txBox="1"/>
          <p:nvPr/>
        </p:nvSpPr>
        <p:spPr>
          <a:xfrm>
            <a:off x="914400" y="1539748"/>
            <a:ext cx="1549400" cy="1092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b="1" dirty="0">
                <a:solidFill>
                  <a:srgbClr val="FFFFFF"/>
                </a:solidFill>
                <a:latin typeface="Segoe UI" panose="020B0502040204020203" pitchFamily="34" charset="0"/>
              </a:rPr>
              <a:t>Ход военных действий</a:t>
            </a:r>
          </a:p>
        </p:txBody>
      </p:sp>
      <p:sp>
        <p:nvSpPr>
          <p:cNvPr id="8" name="Chevron 2">
            <a:extLst>
              <a:ext uri="{FF2B5EF4-FFF2-40B4-BE49-F238E27FC236}">
                <a16:creationId xmlns:a16="http://schemas.microsoft.com/office/drawing/2014/main" id="{FFB0EC62-5408-A98F-2F40-D439050FBF43}"/>
              </a:ext>
            </a:extLst>
          </p:cNvPr>
          <p:cNvSpPr/>
          <p:nvPr/>
        </p:nvSpPr>
        <p:spPr>
          <a:xfrm>
            <a:off x="2667000" y="1539748"/>
            <a:ext cx="2921000" cy="1092200"/>
          </a:xfrm>
          <a:prstGeom prst="chevron">
            <a:avLst/>
          </a:prstGeom>
          <a:solidFill>
            <a:srgbClr val="F2D6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Process 2">
            <a:extLst>
              <a:ext uri="{FF2B5EF4-FFF2-40B4-BE49-F238E27FC236}">
                <a16:creationId xmlns:a16="http://schemas.microsoft.com/office/drawing/2014/main" id="{031F8DE9-5A2A-B7CD-17C6-AC15BF1FA006}"/>
              </a:ext>
            </a:extLst>
          </p:cNvPr>
          <p:cNvSpPr txBox="1"/>
          <p:nvPr/>
        </p:nvSpPr>
        <p:spPr>
          <a:xfrm>
            <a:off x="2971800" y="1539748"/>
            <a:ext cx="2311400" cy="1092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201E22"/>
                </a:solidFill>
                <a:latin typeface="Segoe UI" panose="020B0502040204020203" pitchFamily="34" charset="0"/>
              </a:rPr>
              <a:t>Командование — маршал А. Василевский</a:t>
            </a:r>
          </a:p>
        </p:txBody>
      </p:sp>
      <p:sp>
        <p:nvSpPr>
          <p:cNvPr id="10" name="Chevron 3">
            <a:extLst>
              <a:ext uri="{FF2B5EF4-FFF2-40B4-BE49-F238E27FC236}">
                <a16:creationId xmlns:a16="http://schemas.microsoft.com/office/drawing/2014/main" id="{15FB2447-F982-B5B5-84CA-AA7F626CC0F4}"/>
              </a:ext>
            </a:extLst>
          </p:cNvPr>
          <p:cNvSpPr/>
          <p:nvPr/>
        </p:nvSpPr>
        <p:spPr>
          <a:xfrm>
            <a:off x="5486400" y="1539748"/>
            <a:ext cx="2921000" cy="1092200"/>
          </a:xfrm>
          <a:prstGeom prst="chevron">
            <a:avLst/>
          </a:prstGeom>
          <a:solidFill>
            <a:srgbClr val="EDC7B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Process 3">
            <a:extLst>
              <a:ext uri="{FF2B5EF4-FFF2-40B4-BE49-F238E27FC236}">
                <a16:creationId xmlns:a16="http://schemas.microsoft.com/office/drawing/2014/main" id="{3A96E4D1-5F67-22FA-0675-73AFC8958F04}"/>
              </a:ext>
            </a:extLst>
          </p:cNvPr>
          <p:cNvSpPr txBox="1"/>
          <p:nvPr/>
        </p:nvSpPr>
        <p:spPr>
          <a:xfrm>
            <a:off x="5791200" y="1539748"/>
            <a:ext cx="2311400" cy="1092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201E22"/>
                </a:solidFill>
                <a:latin typeface="Segoe UI" panose="020B0502040204020203" pitchFamily="34" charset="0"/>
              </a:rPr>
              <a:t>Стремительное наступление Красной Армии</a:t>
            </a:r>
          </a:p>
        </p:txBody>
      </p:sp>
      <p:sp>
        <p:nvSpPr>
          <p:cNvPr id="12" name="Chevron 4">
            <a:extLst>
              <a:ext uri="{FF2B5EF4-FFF2-40B4-BE49-F238E27FC236}">
                <a16:creationId xmlns:a16="http://schemas.microsoft.com/office/drawing/2014/main" id="{69A4C61D-D73D-A268-0A29-F6CCA70A34D4}"/>
              </a:ext>
            </a:extLst>
          </p:cNvPr>
          <p:cNvSpPr/>
          <p:nvPr/>
        </p:nvSpPr>
        <p:spPr>
          <a:xfrm>
            <a:off x="8305800" y="1539748"/>
            <a:ext cx="2971800" cy="1092200"/>
          </a:xfrm>
          <a:prstGeom prst="chevron">
            <a:avLst/>
          </a:prstGeom>
          <a:solidFill>
            <a:srgbClr val="E6B6A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Process 4">
            <a:extLst>
              <a:ext uri="{FF2B5EF4-FFF2-40B4-BE49-F238E27FC236}">
                <a16:creationId xmlns:a16="http://schemas.microsoft.com/office/drawing/2014/main" id="{CA4015D8-5791-2310-DB58-310E6BB21012}"/>
              </a:ext>
            </a:extLst>
          </p:cNvPr>
          <p:cNvSpPr txBox="1"/>
          <p:nvPr/>
        </p:nvSpPr>
        <p:spPr>
          <a:xfrm>
            <a:off x="8610600" y="1539748"/>
            <a:ext cx="2362200" cy="1092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00" dirty="0">
                <a:solidFill>
                  <a:srgbClr val="201E22"/>
                </a:solidFill>
                <a:latin typeface="Segoe UI" panose="020B0502040204020203" pitchFamily="34" charset="0"/>
              </a:rPr>
              <a:t>Высадка десантов в Харбине, </a:t>
            </a:r>
            <a:r>
              <a:rPr lang="ru-RU" sz="1500" dirty="0" err="1">
                <a:solidFill>
                  <a:srgbClr val="201E22"/>
                </a:solidFill>
                <a:latin typeface="Segoe UI" panose="020B0502040204020203" pitchFamily="34" charset="0"/>
              </a:rPr>
              <a:t>Мукдене</a:t>
            </a:r>
            <a:r>
              <a:rPr lang="ru-RU" sz="1500" dirty="0">
                <a:solidFill>
                  <a:srgbClr val="201E22"/>
                </a:solidFill>
                <a:latin typeface="Segoe UI" panose="020B0502040204020203" pitchFamily="34" charset="0"/>
              </a:rPr>
              <a:t>, Даляне, Порт-Артуре</a:t>
            </a:r>
          </a:p>
        </p:txBody>
      </p:sp>
      <p:sp>
        <p:nvSpPr>
          <p:cNvPr id="14" name="Manchuria 1945 map mount">
            <a:extLst>
              <a:ext uri="{FF2B5EF4-FFF2-40B4-BE49-F238E27FC236}">
                <a16:creationId xmlns:a16="http://schemas.microsoft.com/office/drawing/2014/main" id="{C950030F-DCA9-B194-F083-FA1C6BE71722}"/>
              </a:ext>
            </a:extLst>
          </p:cNvPr>
          <p:cNvSpPr/>
          <p:nvPr/>
        </p:nvSpPr>
        <p:spPr>
          <a:xfrm>
            <a:off x="609600" y="2860548"/>
            <a:ext cx="5080000" cy="349093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Manchuria 1945 map" descr="Советско-японская война, август 1945 г. Карта (из исходной презентации)">
            <a:extLst>
              <a:ext uri="{FF2B5EF4-FFF2-40B4-BE49-F238E27FC236}">
                <a16:creationId xmlns:a16="http://schemas.microsoft.com/office/drawing/2014/main" id="{5DB1E911-85D2-6283-B6E1-63F9C2820D9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962148"/>
            <a:ext cx="4876800" cy="3287730"/>
          </a:xfrm>
          <a:prstGeom prst="rect">
            <a:avLst/>
          </a:prstGeom>
        </p:spPr>
      </p:pic>
      <p:cxnSp>
        <p:nvCxnSpPr>
          <p:cNvPr id="17" name="Corner">
            <a:extLst>
              <a:ext uri="{FF2B5EF4-FFF2-40B4-BE49-F238E27FC236}">
                <a16:creationId xmlns:a16="http://schemas.microsoft.com/office/drawing/2014/main" id="{E07288DE-7D73-3242-C46B-DE75174BF9E8}"/>
              </a:ext>
            </a:extLst>
          </p:cNvPr>
          <p:cNvCxnSpPr/>
          <p:nvPr/>
        </p:nvCxnSpPr>
        <p:spPr>
          <a:xfrm>
            <a:off x="609600" y="2860548"/>
            <a:ext cx="177800" cy="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rner">
            <a:extLst>
              <a:ext uri="{FF2B5EF4-FFF2-40B4-BE49-F238E27FC236}">
                <a16:creationId xmlns:a16="http://schemas.microsoft.com/office/drawing/2014/main" id="{BE768F66-6750-E95B-819D-561CD6FC80F7}"/>
              </a:ext>
            </a:extLst>
          </p:cNvPr>
          <p:cNvCxnSpPr/>
          <p:nvPr/>
        </p:nvCxnSpPr>
        <p:spPr>
          <a:xfrm>
            <a:off x="609600" y="2860548"/>
            <a:ext cx="0" cy="17780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rner">
            <a:extLst>
              <a:ext uri="{FF2B5EF4-FFF2-40B4-BE49-F238E27FC236}">
                <a16:creationId xmlns:a16="http://schemas.microsoft.com/office/drawing/2014/main" id="{8ADD9A24-5091-0002-5244-2BD90A9A1A84}"/>
              </a:ext>
            </a:extLst>
          </p:cNvPr>
          <p:cNvCxnSpPr/>
          <p:nvPr/>
        </p:nvCxnSpPr>
        <p:spPr>
          <a:xfrm flipH="1">
            <a:off x="5511800" y="6351478"/>
            <a:ext cx="177800" cy="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rner">
            <a:extLst>
              <a:ext uri="{FF2B5EF4-FFF2-40B4-BE49-F238E27FC236}">
                <a16:creationId xmlns:a16="http://schemas.microsoft.com/office/drawing/2014/main" id="{92D06820-A8EF-284A-2F7C-1EB6548B10DC}"/>
              </a:ext>
            </a:extLst>
          </p:cNvPr>
          <p:cNvCxnSpPr/>
          <p:nvPr/>
        </p:nvCxnSpPr>
        <p:spPr>
          <a:xfrm flipV="1">
            <a:off x="5689600" y="6173678"/>
            <a:ext cx="0" cy="177800"/>
          </a:xfrm>
          <a:prstGeom prst="line">
            <a:avLst/>
          </a:prstGeom>
          <a:ln w="28575">
            <a:solidFill>
              <a:srgbClr val="9E1B1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Harbin 1945" descr="Советские войска входят в освобождённый Харбин, 21 августа 1945 г.">
            <a:extLst>
              <a:ext uri="{FF2B5EF4-FFF2-40B4-BE49-F238E27FC236}">
                <a16:creationId xmlns:a16="http://schemas.microsoft.com/office/drawing/2014/main" id="{F94A3470-9E6B-5665-7FB0-C601564FAEC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2860548"/>
            <a:ext cx="2540000" cy="356565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Territories card">
            <a:extLst>
              <a:ext uri="{FF2B5EF4-FFF2-40B4-BE49-F238E27FC236}">
                <a16:creationId xmlns:a16="http://schemas.microsoft.com/office/drawing/2014/main" id="{3265CD1D-449D-D521-1F0B-D9CA8B85B955}"/>
              </a:ext>
            </a:extLst>
          </p:cNvPr>
          <p:cNvSpPr/>
          <p:nvPr/>
        </p:nvSpPr>
        <p:spPr>
          <a:xfrm>
            <a:off x="8763000" y="2860548"/>
            <a:ext cx="2819400" cy="3565652"/>
          </a:xfrm>
          <a:prstGeom prst="roundRect">
            <a:avLst>
              <a:gd name="adj" fmla="val 5000"/>
            </a:avLst>
          </a:prstGeom>
          <a:solidFill>
            <a:srgbClr val="F4DE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rritories">
            <a:extLst>
              <a:ext uri="{FF2B5EF4-FFF2-40B4-BE49-F238E27FC236}">
                <a16:creationId xmlns:a16="http://schemas.microsoft.com/office/drawing/2014/main" id="{D22B3779-1385-5687-CF88-20CD9B2AE298}"/>
              </a:ext>
            </a:extLst>
          </p:cNvPr>
          <p:cNvSpPr txBox="1"/>
          <p:nvPr/>
        </p:nvSpPr>
        <p:spPr>
          <a:xfrm>
            <a:off x="9042400" y="3012948"/>
            <a:ext cx="2336800" cy="1889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900" b="1" dirty="0">
                <a:solidFill>
                  <a:srgbClr val="9E1B1B"/>
                </a:solidFill>
                <a:latin typeface="Segoe UI" panose="020B0502040204020203" pitchFamily="34" charset="0"/>
              </a:rPr>
              <a:t>Освобождение территорий: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Северная Корея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Южный Сахалин</a:t>
            </a:r>
          </a:p>
          <a:p>
            <a:pPr marL="304800" indent="-304800">
              <a:spcAft>
                <a:spcPts val="400"/>
              </a:spcAft>
              <a:buClr>
                <a:srgbClr val="9E1B1B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1900" dirty="0">
                <a:solidFill>
                  <a:srgbClr val="201E22"/>
                </a:solidFill>
                <a:latin typeface="Segoe UI" panose="020B0502040204020203" pitchFamily="34" charset="0"/>
              </a:rPr>
              <a:t>Курильские острова</a:t>
            </a:r>
          </a:p>
        </p:txBody>
      </p:sp>
      <p:sp>
        <p:nvSpPr>
          <p:cNvPr id="25" name="Territories bar">
            <a:extLst>
              <a:ext uri="{FF2B5EF4-FFF2-40B4-BE49-F238E27FC236}">
                <a16:creationId xmlns:a16="http://schemas.microsoft.com/office/drawing/2014/main" id="{21DC6CB0-C3DD-470A-6CDE-BA50C7E5664A}"/>
              </a:ext>
            </a:extLst>
          </p:cNvPr>
          <p:cNvSpPr/>
          <p:nvPr/>
        </p:nvSpPr>
        <p:spPr>
          <a:xfrm>
            <a:off x="8763000" y="3012948"/>
            <a:ext cx="63500" cy="3260852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5568124C-5E61-E0F6-B8EF-3E9A7F50674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031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2FB3AE0-182B-38A5-07CE-F579BAD58822}"/>
              </a:ext>
            </a:extLst>
          </p:cNvPr>
          <p:cNvSpPr txBox="1"/>
          <p:nvPr/>
        </p:nvSpPr>
        <p:spPr>
          <a:xfrm>
            <a:off x="609600" y="254000"/>
            <a:ext cx="10972800" cy="9555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Американские атомные бомбардировки Хиросимы и Нагасаки. Вступление СССР в войну против Японии, разгром Квантунской армии. Капитуляция Японии.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740A83AC-25CA-3708-6310-9E48F45FB354}"/>
              </a:ext>
            </a:extLst>
          </p:cNvPr>
          <p:cNvSpPr/>
          <p:nvPr/>
        </p:nvSpPr>
        <p:spPr>
          <a:xfrm>
            <a:off x="609600" y="1298448"/>
            <a:ext cx="711200" cy="44450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52ACAC23-FF92-3AD5-8D12-A20F88CE72EC}"/>
              </a:ext>
            </a:extLst>
          </p:cNvPr>
          <p:cNvCxnSpPr/>
          <p:nvPr/>
        </p:nvCxnSpPr>
        <p:spPr>
          <a:xfrm>
            <a:off x="1371600" y="1320673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Missouri 1945" descr="Подписание Акта о безоговорочной капитуляции Японии на линкоре «Миссури», Токийский залив, 2 сентября 1945 г. ВМС США">
            <a:extLst>
              <a:ext uri="{FF2B5EF4-FFF2-40B4-BE49-F238E27FC236}">
                <a16:creationId xmlns:a16="http://schemas.microsoft.com/office/drawing/2014/main" id="{4D211599-0E1D-3529-9294-B5D9D76852D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39748"/>
            <a:ext cx="6096000" cy="4886452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Results card">
            <a:extLst>
              <a:ext uri="{FF2B5EF4-FFF2-40B4-BE49-F238E27FC236}">
                <a16:creationId xmlns:a16="http://schemas.microsoft.com/office/drawing/2014/main" id="{3DDDFADF-C4D1-A907-3BEB-DE40FB510126}"/>
              </a:ext>
            </a:extLst>
          </p:cNvPr>
          <p:cNvSpPr/>
          <p:nvPr/>
        </p:nvSpPr>
        <p:spPr>
          <a:xfrm>
            <a:off x="7010400" y="1539748"/>
            <a:ext cx="4572000" cy="4886452"/>
          </a:xfrm>
          <a:prstGeom prst="roundRect">
            <a:avLst>
              <a:gd name="adj" fmla="val 5000"/>
            </a:avLst>
          </a:prstGeom>
          <a:solidFill>
            <a:srgbClr val="DCEC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sults">
            <a:extLst>
              <a:ext uri="{FF2B5EF4-FFF2-40B4-BE49-F238E27FC236}">
                <a16:creationId xmlns:a16="http://schemas.microsoft.com/office/drawing/2014/main" id="{4E8EEAA8-6C95-44EC-175E-8E1ED1C7CFBD}"/>
              </a:ext>
            </a:extLst>
          </p:cNvPr>
          <p:cNvSpPr txBox="1"/>
          <p:nvPr/>
        </p:nvSpPr>
        <p:spPr>
          <a:xfrm>
            <a:off x="7289800" y="1692148"/>
            <a:ext cx="4089400" cy="289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b="1" dirty="0">
                <a:solidFill>
                  <a:srgbClr val="1D6B77"/>
                </a:solidFill>
                <a:latin typeface="Segoe UI" panose="020B0502040204020203" pitchFamily="34" charset="0"/>
              </a:rPr>
              <a:t>Результаты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Капитуляция Японии </a:t>
            </a:r>
            <a:r>
              <a:rPr lang="ru-RU" sz="2000" b="1" dirty="0">
                <a:solidFill>
                  <a:srgbClr val="A87A26"/>
                </a:solidFill>
                <a:latin typeface="Segoe UI" panose="020B0502040204020203" pitchFamily="34" charset="0"/>
              </a:rPr>
              <a:t>14 августа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Подписание Акта о безоговорочной капитуляции </a:t>
            </a:r>
            <a:r>
              <a:rPr lang="ru-RU" sz="2000" b="1" dirty="0">
                <a:solidFill>
                  <a:srgbClr val="A87A26"/>
                </a:solidFill>
                <a:latin typeface="Segoe UI" panose="020B0502040204020203" pitchFamily="34" charset="0"/>
              </a:rPr>
              <a:t>2 сентября 1945 года</a:t>
            </a: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 на линкоре «Миссури»</a:t>
            </a:r>
          </a:p>
          <a:p>
            <a:pPr marL="304800" indent="-304800">
              <a:spcAft>
                <a:spcPts val="4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Объявление </a:t>
            </a:r>
            <a:r>
              <a:rPr lang="ru-RU" sz="2000" b="1" dirty="0">
                <a:solidFill>
                  <a:srgbClr val="A87A26"/>
                </a:solidFill>
                <a:latin typeface="Segoe UI" panose="020B0502040204020203" pitchFamily="34" charset="0"/>
              </a:rPr>
              <a:t>3 сентября</a:t>
            </a: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 Днём Победы над милитаристской Японией</a:t>
            </a:r>
          </a:p>
        </p:txBody>
      </p:sp>
      <p:sp>
        <p:nvSpPr>
          <p:cNvPr id="10" name="Results bar">
            <a:extLst>
              <a:ext uri="{FF2B5EF4-FFF2-40B4-BE49-F238E27FC236}">
                <a16:creationId xmlns:a16="http://schemas.microsoft.com/office/drawing/2014/main" id="{6EEB0DCA-32D2-5E3D-B600-25BD5EE1D7D6}"/>
              </a:ext>
            </a:extLst>
          </p:cNvPr>
          <p:cNvSpPr/>
          <p:nvPr/>
        </p:nvSpPr>
        <p:spPr>
          <a:xfrm>
            <a:off x="7010400" y="1692148"/>
            <a:ext cx="63500" cy="4581652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18373D0A-72A6-ACC2-BB72-5398731DC52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991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B5F0C242-D30D-376C-622A-14EB826A6BDA}"/>
              </a:ext>
            </a:extLst>
          </p:cNvPr>
          <p:cNvSpPr txBox="1"/>
          <p:nvPr/>
        </p:nvSpPr>
        <p:spPr>
          <a:xfrm>
            <a:off x="609600" y="254000"/>
            <a:ext cx="10972800" cy="6370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Нюрнбергский трибунал, Токийский и Хабаровский процессы над немецкими и японскими военными преступниками.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60D88070-BFD6-86C2-7EEC-8D5BC6F7F5B0}"/>
              </a:ext>
            </a:extLst>
          </p:cNvPr>
          <p:cNvSpPr/>
          <p:nvPr/>
        </p:nvSpPr>
        <p:spPr>
          <a:xfrm>
            <a:off x="609600" y="979932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88D53E13-DD7E-FE95-4B59-A7F1DF9A29A2}"/>
              </a:ext>
            </a:extLst>
          </p:cNvPr>
          <p:cNvCxnSpPr/>
          <p:nvPr/>
        </p:nvCxnSpPr>
        <p:spPr>
          <a:xfrm>
            <a:off x="1371600" y="1002157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C5A82211-7E48-14FE-D26C-B33DD57494B7}"/>
              </a:ext>
            </a:extLst>
          </p:cNvPr>
          <p:cNvSpPr txBox="1"/>
          <p:nvPr/>
        </p:nvSpPr>
        <p:spPr>
          <a:xfrm>
            <a:off x="609600" y="1119632"/>
            <a:ext cx="10972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24364F"/>
                </a:solidFill>
                <a:latin typeface="Constantia" panose="02030602050306030303" pitchFamily="18" charset="0"/>
              </a:rPr>
              <a:t>Международные судебные процессы над военными преступниками</a:t>
            </a:r>
          </a:p>
        </p:txBody>
      </p:sp>
      <p:pic>
        <p:nvPicPr>
          <p:cNvPr id="8" name="Nuremberg" descr="Подсудимые на скамье Нюрнбергского процесса, 1945–1946 гг. Национальный архив США">
            <a:extLst>
              <a:ext uri="{FF2B5EF4-FFF2-40B4-BE49-F238E27FC236}">
                <a16:creationId xmlns:a16="http://schemas.microsoft.com/office/drawing/2014/main" id="{2683FF31-8E64-3DE3-2DE9-E1DF56DE3E9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17472"/>
            <a:ext cx="5080000" cy="4808728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Document frame">
            <a:extLst>
              <a:ext uri="{FF2B5EF4-FFF2-40B4-BE49-F238E27FC236}">
                <a16:creationId xmlns:a16="http://schemas.microsoft.com/office/drawing/2014/main" id="{A2C99126-90DD-0780-C6CD-F028DF478B19}"/>
              </a:ext>
            </a:extLst>
          </p:cNvPr>
          <p:cNvSpPr/>
          <p:nvPr/>
        </p:nvSpPr>
        <p:spPr>
          <a:xfrm>
            <a:off x="5994400" y="1617472"/>
            <a:ext cx="5588000" cy="4808728"/>
          </a:xfrm>
          <a:prstGeom prst="rect">
            <a:avLst/>
          </a:prstGeom>
          <a:solidFill>
            <a:srgbClr val="FFFFFF"/>
          </a:solidFill>
          <a:ln w="12700">
            <a:solidFill>
              <a:srgbClr val="2436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ocument frame inner">
            <a:extLst>
              <a:ext uri="{FF2B5EF4-FFF2-40B4-BE49-F238E27FC236}">
                <a16:creationId xmlns:a16="http://schemas.microsoft.com/office/drawing/2014/main" id="{15059A84-EFF8-ABD4-5792-B27093E43828}"/>
              </a:ext>
            </a:extLst>
          </p:cNvPr>
          <p:cNvSpPr/>
          <p:nvPr/>
        </p:nvSpPr>
        <p:spPr>
          <a:xfrm>
            <a:off x="6057900" y="1680972"/>
            <a:ext cx="5461000" cy="4681728"/>
          </a:xfrm>
          <a:prstGeom prst="rect">
            <a:avLst/>
          </a:prstGeom>
          <a:noFill/>
          <a:ln w="6350" cap="flat" cmpd="sng" algn="ctr">
            <a:solidFill>
              <a:srgbClr val="2436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uremberg">
            <a:extLst>
              <a:ext uri="{FF2B5EF4-FFF2-40B4-BE49-F238E27FC236}">
                <a16:creationId xmlns:a16="http://schemas.microsoft.com/office/drawing/2014/main" id="{4042CAE3-6E39-76C1-EFBF-CBBE22A01772}"/>
              </a:ext>
            </a:extLst>
          </p:cNvPr>
          <p:cNvSpPr txBox="1"/>
          <p:nvPr/>
        </p:nvSpPr>
        <p:spPr>
          <a:xfrm>
            <a:off x="6324600" y="1896872"/>
            <a:ext cx="4978400" cy="424992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4364F"/>
                </a:solidFill>
                <a:latin typeface="Constantia" panose="02030602050306030303" pitchFamily="18" charset="0"/>
              </a:rPr>
              <a:t>Нюрнбергский процесс (1945–1946)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24364F"/>
                </a:solidFill>
                <a:latin typeface="Segoe UI" panose="020B0502040204020203" pitchFamily="34" charset="0"/>
              </a:rPr>
              <a:t>Место проведения:</a:t>
            </a:r>
            <a:r>
              <a:rPr lang="ru-RU" sz="2000" b="1" dirty="0">
                <a:solidFill>
                  <a:srgbClr val="201E22"/>
                </a:solidFill>
                <a:latin typeface="Segoe UI" panose="020B0502040204020203" pitchFamily="34" charset="0"/>
              </a:rPr>
              <a:t> Нюрнберг, Германия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24364F"/>
                </a:solidFill>
                <a:latin typeface="Segoe UI" panose="020B0502040204020203" pitchFamily="34" charset="0"/>
              </a:rPr>
              <a:t>Результаты:</a:t>
            </a:r>
          </a:p>
          <a:p>
            <a:pPr marL="304800" indent="-304800">
              <a:spcAft>
                <a:spcPts val="6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Раскрытие масштабов преступлений нацистского режима</a:t>
            </a:r>
          </a:p>
          <a:p>
            <a:pPr marL="304800" indent="-304800">
              <a:spcAft>
                <a:spcPts val="600"/>
              </a:spcAft>
              <a:buClr>
                <a:srgbClr val="2436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Вынесение смертных приговоров </a:t>
            </a:r>
            <a:r>
              <a:rPr lang="ru-RU" sz="2000" b="1" dirty="0">
                <a:solidFill>
                  <a:srgbClr val="9E1B1B"/>
                </a:solidFill>
                <a:latin typeface="Segoe UI" panose="020B0502040204020203" pitchFamily="34" charset="0"/>
              </a:rPr>
              <a:t>10 бывшим руководителям Третьего рейха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FCCB495E-CE41-9A6D-9FA5-270A8D7D812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392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6CB755F5-2AF3-506B-B55D-B840C3DC5DCD}"/>
              </a:ext>
            </a:extLst>
          </p:cNvPr>
          <p:cNvSpPr txBox="1"/>
          <p:nvPr/>
        </p:nvSpPr>
        <p:spPr>
          <a:xfrm>
            <a:off x="609600" y="254000"/>
            <a:ext cx="10972800" cy="6370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Нюрнбергский трибунал, Токийский и Хабаровский процессы над немецкими и японскими военными преступниками.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4FC61F57-E22D-F3BA-773A-4915015A85F8}"/>
              </a:ext>
            </a:extLst>
          </p:cNvPr>
          <p:cNvSpPr/>
          <p:nvPr/>
        </p:nvSpPr>
        <p:spPr>
          <a:xfrm>
            <a:off x="609600" y="979932"/>
            <a:ext cx="711200" cy="44450"/>
          </a:xfrm>
          <a:prstGeom prst="rect">
            <a:avLst/>
          </a:prstGeom>
          <a:solidFill>
            <a:srgbClr val="1D6B7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B1EA3718-A649-EE05-5E63-C3BEEB0709F0}"/>
              </a:ext>
            </a:extLst>
          </p:cNvPr>
          <p:cNvCxnSpPr/>
          <p:nvPr/>
        </p:nvCxnSpPr>
        <p:spPr>
          <a:xfrm>
            <a:off x="1371600" y="1002157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6EBE9F05-E51C-23AF-6602-6312E6A6947D}"/>
              </a:ext>
            </a:extLst>
          </p:cNvPr>
          <p:cNvSpPr txBox="1"/>
          <p:nvPr/>
        </p:nvSpPr>
        <p:spPr>
          <a:xfrm>
            <a:off x="609600" y="1119632"/>
            <a:ext cx="10972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1D6B77"/>
                </a:solidFill>
                <a:latin typeface="Constantia" panose="02030602050306030303" pitchFamily="18" charset="0"/>
              </a:rPr>
              <a:t>Международные судебные процессы над военными преступниками</a:t>
            </a:r>
          </a:p>
        </p:txBody>
      </p:sp>
      <p:sp>
        <p:nvSpPr>
          <p:cNvPr id="7" name="Document frame">
            <a:extLst>
              <a:ext uri="{FF2B5EF4-FFF2-40B4-BE49-F238E27FC236}">
                <a16:creationId xmlns:a16="http://schemas.microsoft.com/office/drawing/2014/main" id="{DCD17DED-F391-7677-31D8-E1A47940675C}"/>
              </a:ext>
            </a:extLst>
          </p:cNvPr>
          <p:cNvSpPr/>
          <p:nvPr/>
        </p:nvSpPr>
        <p:spPr>
          <a:xfrm>
            <a:off x="609600" y="1617472"/>
            <a:ext cx="5588000" cy="4808728"/>
          </a:xfrm>
          <a:prstGeom prst="rect">
            <a:avLst/>
          </a:prstGeom>
          <a:solidFill>
            <a:srgbClr val="FFFFFF"/>
          </a:solidFill>
          <a:ln w="12700">
            <a:solidFill>
              <a:srgbClr val="1D6B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ocument frame inner">
            <a:extLst>
              <a:ext uri="{FF2B5EF4-FFF2-40B4-BE49-F238E27FC236}">
                <a16:creationId xmlns:a16="http://schemas.microsoft.com/office/drawing/2014/main" id="{644590C0-9E88-6377-9181-5F8F8E4E4A11}"/>
              </a:ext>
            </a:extLst>
          </p:cNvPr>
          <p:cNvSpPr/>
          <p:nvPr/>
        </p:nvSpPr>
        <p:spPr>
          <a:xfrm>
            <a:off x="673100" y="1680972"/>
            <a:ext cx="5461000" cy="4681728"/>
          </a:xfrm>
          <a:prstGeom prst="rect">
            <a:avLst/>
          </a:prstGeom>
          <a:noFill/>
          <a:ln w="6350" cap="flat" cmpd="sng" algn="ctr">
            <a:solidFill>
              <a:srgbClr val="1D6B7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okyo">
            <a:extLst>
              <a:ext uri="{FF2B5EF4-FFF2-40B4-BE49-F238E27FC236}">
                <a16:creationId xmlns:a16="http://schemas.microsoft.com/office/drawing/2014/main" id="{C8C0A6B2-77AE-4997-E4CB-EFC175640172}"/>
              </a:ext>
            </a:extLst>
          </p:cNvPr>
          <p:cNvSpPr txBox="1"/>
          <p:nvPr/>
        </p:nvSpPr>
        <p:spPr>
          <a:xfrm>
            <a:off x="939800" y="1896872"/>
            <a:ext cx="4978400" cy="424992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1D6B77"/>
                </a:solidFill>
                <a:latin typeface="Constantia" panose="02030602050306030303" pitchFamily="18" charset="0"/>
              </a:rPr>
              <a:t>Токийский процесс (1946–1948)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1D6B77"/>
                </a:solidFill>
                <a:latin typeface="Segoe UI" panose="020B0502040204020203" pitchFamily="34" charset="0"/>
              </a:rPr>
              <a:t>Место проведения:</a:t>
            </a:r>
            <a:r>
              <a:rPr lang="ru-RU" sz="2000" b="1" dirty="0">
                <a:solidFill>
                  <a:srgbClr val="201E22"/>
                </a:solidFill>
                <a:latin typeface="Segoe UI" panose="020B0502040204020203" pitchFamily="34" charset="0"/>
              </a:rPr>
              <a:t> Токио, Япония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1D6B77"/>
                </a:solidFill>
                <a:latin typeface="Segoe UI" panose="020B0502040204020203" pitchFamily="34" charset="0"/>
              </a:rPr>
              <a:t>Результаты:</a:t>
            </a:r>
          </a:p>
          <a:p>
            <a:pPr marL="304800" indent="-304800">
              <a:spcAft>
                <a:spcPts val="6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Раскрытие преступлений японского милитаризма</a:t>
            </a:r>
          </a:p>
          <a:p>
            <a:pPr marL="304800" indent="-304800">
              <a:spcAft>
                <a:spcPts val="600"/>
              </a:spcAft>
              <a:buClr>
                <a:srgbClr val="1D6B77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Смертные приговоры </a:t>
            </a:r>
            <a:r>
              <a:rPr lang="ru-RU" sz="2000" b="1" dirty="0">
                <a:solidFill>
                  <a:srgbClr val="9E1B1B"/>
                </a:solidFill>
                <a:latin typeface="Segoe UI" panose="020B0502040204020203" pitchFamily="34" charset="0"/>
              </a:rPr>
              <a:t>7 главным японским военным преступникам</a:t>
            </a:r>
          </a:p>
        </p:txBody>
      </p:sp>
      <p:pic>
        <p:nvPicPr>
          <p:cNvPr id="11" name="Tokyo trial" descr="Подсудимые Токийского процесса (Международный военный трибунал для Дальнего Востока), 1946–1948 гг.">
            <a:extLst>
              <a:ext uri="{FF2B5EF4-FFF2-40B4-BE49-F238E27FC236}">
                <a16:creationId xmlns:a16="http://schemas.microsoft.com/office/drawing/2014/main" id="{6DAE7C3A-7B06-2F76-9781-AB510D339C0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1617472"/>
            <a:ext cx="5080000" cy="4808728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8BB9624F-EB43-71D7-DCDB-B1DCBDAA61F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653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7AE826C8-F1A6-A197-D87A-4348B9614735}"/>
              </a:ext>
            </a:extLst>
          </p:cNvPr>
          <p:cNvSpPr txBox="1"/>
          <p:nvPr/>
        </p:nvSpPr>
        <p:spPr>
          <a:xfrm>
            <a:off x="609600" y="254000"/>
            <a:ext cx="10972800" cy="6370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2200" b="1" dirty="0">
                <a:solidFill>
                  <a:srgbClr val="201E22"/>
                </a:solidFill>
                <a:latin typeface="Constantia" panose="02030602050306030303" pitchFamily="18" charset="0"/>
              </a:rPr>
              <a:t>Нюрнбергский трибунал, Токийский и Хабаровский процессы над немецкими и японскими военными преступниками.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86A665CE-DF58-221F-6177-F786DF2F6B45}"/>
              </a:ext>
            </a:extLst>
          </p:cNvPr>
          <p:cNvSpPr/>
          <p:nvPr/>
        </p:nvSpPr>
        <p:spPr>
          <a:xfrm>
            <a:off x="609600" y="979932"/>
            <a:ext cx="711200" cy="4445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99EAFCDF-C135-4583-8F68-CD5469F5F28E}"/>
              </a:ext>
            </a:extLst>
          </p:cNvPr>
          <p:cNvCxnSpPr/>
          <p:nvPr/>
        </p:nvCxnSpPr>
        <p:spPr>
          <a:xfrm>
            <a:off x="1371600" y="1002157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heading">
            <a:extLst>
              <a:ext uri="{FF2B5EF4-FFF2-40B4-BE49-F238E27FC236}">
                <a16:creationId xmlns:a16="http://schemas.microsoft.com/office/drawing/2014/main" id="{FFD563BE-5BDC-22E5-3323-FFE2CD9A2043}"/>
              </a:ext>
            </a:extLst>
          </p:cNvPr>
          <p:cNvSpPr txBox="1"/>
          <p:nvPr/>
        </p:nvSpPr>
        <p:spPr>
          <a:xfrm>
            <a:off x="609600" y="1119632"/>
            <a:ext cx="10972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24364F"/>
                </a:solidFill>
                <a:latin typeface="Constantia" panose="02030602050306030303" pitchFamily="18" charset="0"/>
              </a:rPr>
              <a:t>Международные судебные процессы над военными преступниками</a:t>
            </a:r>
          </a:p>
        </p:txBody>
      </p:sp>
      <p:sp>
        <p:nvSpPr>
          <p:cNvPr id="7" name="Significance card">
            <a:extLst>
              <a:ext uri="{FF2B5EF4-FFF2-40B4-BE49-F238E27FC236}">
                <a16:creationId xmlns:a16="http://schemas.microsoft.com/office/drawing/2014/main" id="{E6923BC1-C458-4785-C948-5E673B1230F2}"/>
              </a:ext>
            </a:extLst>
          </p:cNvPr>
          <p:cNvSpPr/>
          <p:nvPr/>
        </p:nvSpPr>
        <p:spPr>
          <a:xfrm>
            <a:off x="609600" y="1617472"/>
            <a:ext cx="10972800" cy="1701800"/>
          </a:xfrm>
          <a:prstGeom prst="roundRect">
            <a:avLst>
              <a:gd name="adj" fmla="val 5000"/>
            </a:avLst>
          </a:prstGeom>
          <a:solidFill>
            <a:srgbClr val="E2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ignificance">
            <a:extLst>
              <a:ext uri="{FF2B5EF4-FFF2-40B4-BE49-F238E27FC236}">
                <a16:creationId xmlns:a16="http://schemas.microsoft.com/office/drawing/2014/main" id="{51BCA57F-071B-A34E-5866-DD964F5A9073}"/>
              </a:ext>
            </a:extLst>
          </p:cNvPr>
          <p:cNvSpPr txBox="1"/>
          <p:nvPr/>
        </p:nvSpPr>
        <p:spPr>
          <a:xfrm>
            <a:off x="889000" y="1769872"/>
            <a:ext cx="104902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000" b="1" dirty="0">
                <a:solidFill>
                  <a:srgbClr val="24364F"/>
                </a:solidFill>
                <a:latin typeface="Segoe UI" panose="020B0502040204020203" pitchFamily="34" charset="0"/>
              </a:rPr>
              <a:t>Значение процессов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Утверждение принципов международного права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Признание агрессивных войн тягчайшим преступлением</a:t>
            </a:r>
          </a:p>
          <a:p>
            <a:pPr marL="304800" indent="-304800">
              <a:spcAft>
                <a:spcPts val="400"/>
              </a:spcAft>
              <a:buClr>
                <a:srgbClr val="24364F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01E22"/>
                </a:solidFill>
                <a:latin typeface="Segoe UI" panose="020B0502040204020203" pitchFamily="34" charset="0"/>
              </a:rPr>
              <a:t>Создание прецедента для будущих судебных</a:t>
            </a:r>
          </a:p>
        </p:txBody>
      </p:sp>
      <p:sp>
        <p:nvSpPr>
          <p:cNvPr id="9" name="Significance bar">
            <a:extLst>
              <a:ext uri="{FF2B5EF4-FFF2-40B4-BE49-F238E27FC236}">
                <a16:creationId xmlns:a16="http://schemas.microsoft.com/office/drawing/2014/main" id="{4EAF3430-1B90-7A93-E0F1-B8C7D793D80A}"/>
              </a:ext>
            </a:extLst>
          </p:cNvPr>
          <p:cNvSpPr/>
          <p:nvPr/>
        </p:nvSpPr>
        <p:spPr>
          <a:xfrm>
            <a:off x="609600" y="1769872"/>
            <a:ext cx="63500" cy="139700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ocument frame">
            <a:extLst>
              <a:ext uri="{FF2B5EF4-FFF2-40B4-BE49-F238E27FC236}">
                <a16:creationId xmlns:a16="http://schemas.microsoft.com/office/drawing/2014/main" id="{EEC1BF9C-1530-D3B9-39E0-44732D32DB97}"/>
              </a:ext>
            </a:extLst>
          </p:cNvPr>
          <p:cNvSpPr/>
          <p:nvPr/>
        </p:nvSpPr>
        <p:spPr>
          <a:xfrm>
            <a:off x="609600" y="3344672"/>
            <a:ext cx="10972800" cy="3081528"/>
          </a:xfrm>
          <a:prstGeom prst="rect">
            <a:avLst/>
          </a:prstGeom>
          <a:solidFill>
            <a:srgbClr val="FFFFFF"/>
          </a:solidFill>
          <a:ln w="12700">
            <a:solidFill>
              <a:srgbClr val="9E1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ocument frame inner">
            <a:extLst>
              <a:ext uri="{FF2B5EF4-FFF2-40B4-BE49-F238E27FC236}">
                <a16:creationId xmlns:a16="http://schemas.microsoft.com/office/drawing/2014/main" id="{C4B0F6DF-74F2-C8EE-72C3-F4612792E009}"/>
              </a:ext>
            </a:extLst>
          </p:cNvPr>
          <p:cNvSpPr/>
          <p:nvPr/>
        </p:nvSpPr>
        <p:spPr>
          <a:xfrm>
            <a:off x="673100" y="3408172"/>
            <a:ext cx="10845800" cy="2954528"/>
          </a:xfrm>
          <a:prstGeom prst="rect">
            <a:avLst/>
          </a:prstGeom>
          <a:noFill/>
          <a:ln w="6350" cap="flat" cmpd="sng" algn="ctr">
            <a:solidFill>
              <a:srgbClr val="9E1B1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Yamada" descr="О. Ямада, бывший командующий Квантунской армией, 1949 г.">
            <a:extLst>
              <a:ext uri="{FF2B5EF4-FFF2-40B4-BE49-F238E27FC236}">
                <a16:creationId xmlns:a16="http://schemas.microsoft.com/office/drawing/2014/main" id="{C0041344-4BF7-E2A4-6069-DA3AEBC1CD7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3522472"/>
            <a:ext cx="1270000" cy="2725928"/>
          </a:xfrm>
          <a:prstGeom prst="ellipse">
            <a:avLst/>
          </a:prstGeom>
          <a:ln w="15875">
            <a:solidFill>
              <a:srgbClr val="9E1B1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Yamada ring">
            <a:extLst>
              <a:ext uri="{FF2B5EF4-FFF2-40B4-BE49-F238E27FC236}">
                <a16:creationId xmlns:a16="http://schemas.microsoft.com/office/drawing/2014/main" id="{C62442F6-EE9B-2D07-D7CC-3EBC001D9753}"/>
              </a:ext>
            </a:extLst>
          </p:cNvPr>
          <p:cNvSpPr/>
          <p:nvPr/>
        </p:nvSpPr>
        <p:spPr>
          <a:xfrm>
            <a:off x="838200" y="3471672"/>
            <a:ext cx="1371600" cy="2827528"/>
          </a:xfrm>
          <a:prstGeom prst="ellipse">
            <a:avLst/>
          </a:prstGeom>
          <a:noFill/>
          <a:ln w="9525" cap="flat" cmpd="sng" algn="ctr">
            <a:solidFill>
              <a:srgbClr val="9E1B1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Khabarovsk">
            <a:extLst>
              <a:ext uri="{FF2B5EF4-FFF2-40B4-BE49-F238E27FC236}">
                <a16:creationId xmlns:a16="http://schemas.microsoft.com/office/drawing/2014/main" id="{072E7E6E-7665-0268-A81F-6AAF6F1D6E0A}"/>
              </a:ext>
            </a:extLst>
          </p:cNvPr>
          <p:cNvSpPr txBox="1"/>
          <p:nvPr/>
        </p:nvSpPr>
        <p:spPr>
          <a:xfrm>
            <a:off x="2489200" y="3547872"/>
            <a:ext cx="8839200" cy="270052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200" b="1" dirty="0">
                <a:solidFill>
                  <a:srgbClr val="9E1B1B"/>
                </a:solidFill>
                <a:latin typeface="Constantia" panose="02030602050306030303" pitchFamily="18" charset="0"/>
              </a:rPr>
              <a:t>Хабаровский процесс (1949)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b="1" dirty="0">
                <a:solidFill>
                  <a:srgbClr val="9E1B1B"/>
                </a:solidFill>
                <a:latin typeface="Segoe UI" panose="020B0502040204020203" pitchFamily="34" charset="0"/>
              </a:rPr>
              <a:t>Инициатор:</a:t>
            </a: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 СССР</a:t>
            </a:r>
          </a:p>
          <a:p>
            <a:pPr marL="304800" indent="-304800">
              <a:spcAft>
                <a:spcPts val="300"/>
              </a:spcAft>
              <a:buClr>
                <a:srgbClr val="9E1B1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b="1" dirty="0">
                <a:solidFill>
                  <a:srgbClr val="9E1B1B"/>
                </a:solidFill>
                <a:latin typeface="Segoe UI" panose="020B0502040204020203" pitchFamily="34" charset="0"/>
              </a:rPr>
              <a:t>Подсудимые:</a:t>
            </a:r>
          </a:p>
          <a:p>
            <a:pPr marL="584200" indent="-279400">
              <a:spcAft>
                <a:spcPts val="300"/>
              </a:spcAft>
              <a:buClr>
                <a:srgbClr val="9E1B1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Руководители Квантунской армии</a:t>
            </a:r>
          </a:p>
          <a:p>
            <a:pPr marL="584200" indent="-279400">
              <a:spcAft>
                <a:spcPts val="300"/>
              </a:spcAft>
              <a:buClr>
                <a:srgbClr val="9E1B1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dirty="0">
                <a:solidFill>
                  <a:srgbClr val="201E22"/>
                </a:solidFill>
                <a:latin typeface="Segoe UI" panose="020B0502040204020203" pitchFamily="34" charset="0"/>
              </a:rPr>
              <a:t>Участники японской программы разработки бактериологического оружия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B6F1FB17-894A-7E81-D92D-DD1AD13694C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22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E0596127-E4AF-91EA-93CF-E38D2F8309F2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Итоги Второй мировой войны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67E33816-F1AC-B376-8959-B1A15231F46E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DE29F300-8765-7F50-7566-2DEBAC6D1648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sult A">
            <a:extLst>
              <a:ext uri="{FF2B5EF4-FFF2-40B4-BE49-F238E27FC236}">
                <a16:creationId xmlns:a16="http://schemas.microsoft.com/office/drawing/2014/main" id="{A1E2108E-E336-F0AE-08B9-EAC22873B536}"/>
              </a:ext>
            </a:extLst>
          </p:cNvPr>
          <p:cNvSpPr txBox="1"/>
          <p:nvPr/>
        </p:nvSpPr>
        <p:spPr>
          <a:xfrm>
            <a:off x="609600" y="1043940"/>
            <a:ext cx="7112000" cy="2720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9E1B1B"/>
                </a:solidFill>
                <a:latin typeface="True"/>
              </a:rPr>
              <a:t>Высокая цена войны: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Советский Союз потерял </a:t>
            </a:r>
            <a:r>
              <a:rPr lang="ru-RU" sz="3000" b="1" dirty="0">
                <a:solidFill>
                  <a:srgbClr val="9E1B1B"/>
                </a:solidFill>
                <a:latin typeface="Constantia" panose="02030602050306030303" pitchFamily="18" charset="0"/>
              </a:rPr>
              <a:t>26,6 млн человек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, из них </a:t>
            </a:r>
            <a:r>
              <a:rPr lang="ru-RU" sz="3000" b="1" dirty="0">
                <a:solidFill>
                  <a:srgbClr val="9E1B1B"/>
                </a:solidFill>
                <a:latin typeface="Constantia" panose="02030602050306030303" pitchFamily="18" charset="0"/>
              </a:rPr>
              <a:t>8,6 млн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— военнослужащие, </a:t>
            </a:r>
            <a:r>
              <a:rPr lang="ru-RU" sz="3000" b="1" dirty="0">
                <a:solidFill>
                  <a:srgbClr val="9E1B1B"/>
                </a:solidFill>
                <a:latin typeface="Constantia" panose="02030602050306030303" pitchFamily="18" charset="0"/>
              </a:rPr>
              <a:t>18 млн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— гражданские. В Ленинграде погибло </a:t>
            </a:r>
            <a:r>
              <a:rPr lang="ru-RU" sz="3000" b="1" dirty="0">
                <a:solidFill>
                  <a:srgbClr val="9E1B1B"/>
                </a:solidFill>
                <a:latin typeface="Constantia" panose="02030602050306030303" pitchFamily="18" charset="0"/>
              </a:rPr>
              <a:t>более 1 млн жителей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, что больше, чем потери США и Великобритании вместе.</a:t>
            </a:r>
          </a:p>
        </p:txBody>
      </p:sp>
      <p:pic>
        <p:nvPicPr>
          <p:cNvPr id="8" name="Result photo" descr="Дневник Тани Савичевой, блокадный Ленинград, 1941–1942 гг. Государственный музей истории Санкт-Петербурга">
            <a:extLst>
              <a:ext uri="{FF2B5EF4-FFF2-40B4-BE49-F238E27FC236}">
                <a16:creationId xmlns:a16="http://schemas.microsoft.com/office/drawing/2014/main" id="{C222DB5D-6DBF-0B39-9A2C-010CC2F27F7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1043940"/>
            <a:ext cx="3556000" cy="24384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9" name="Divider">
            <a:extLst>
              <a:ext uri="{FF2B5EF4-FFF2-40B4-BE49-F238E27FC236}">
                <a16:creationId xmlns:a16="http://schemas.microsoft.com/office/drawing/2014/main" id="{5362D0FD-6FA2-5574-1D1A-277C43284133}"/>
              </a:ext>
            </a:extLst>
          </p:cNvPr>
          <p:cNvCxnSpPr/>
          <p:nvPr/>
        </p:nvCxnSpPr>
        <p:spPr>
          <a:xfrm>
            <a:off x="609600" y="3929380"/>
            <a:ext cx="10972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sult bar">
            <a:extLst>
              <a:ext uri="{FF2B5EF4-FFF2-40B4-BE49-F238E27FC236}">
                <a16:creationId xmlns:a16="http://schemas.microsoft.com/office/drawing/2014/main" id="{C7050477-CF34-3D2F-48F2-7DE8DD33D360}"/>
              </a:ext>
            </a:extLst>
          </p:cNvPr>
          <p:cNvSpPr/>
          <p:nvPr/>
        </p:nvSpPr>
        <p:spPr>
          <a:xfrm>
            <a:off x="609600" y="4094480"/>
            <a:ext cx="76200" cy="2204720"/>
          </a:xfrm>
          <a:prstGeom prst="rect">
            <a:avLst/>
          </a:prstGeom>
          <a:solidFill>
            <a:srgbClr val="2436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sult B">
            <a:extLst>
              <a:ext uri="{FF2B5EF4-FFF2-40B4-BE49-F238E27FC236}">
                <a16:creationId xmlns:a16="http://schemas.microsoft.com/office/drawing/2014/main" id="{C6015CE4-7412-3E6C-101A-797956002D85}"/>
              </a:ext>
            </a:extLst>
          </p:cNvPr>
          <p:cNvSpPr txBox="1"/>
          <p:nvPr/>
        </p:nvSpPr>
        <p:spPr>
          <a:xfrm>
            <a:off x="914400" y="4094480"/>
            <a:ext cx="10668000" cy="8092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24364F"/>
                </a:solidFill>
                <a:latin typeface="True"/>
              </a:rPr>
              <a:t>Геноцид в блокадном Ленинграде: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rgbClr val="24364F"/>
                </a:solidFill>
                <a:latin typeface="Constantia" panose="02030602050306030303" pitchFamily="18" charset="0"/>
              </a:rPr>
              <a:t>В 2022 г.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суд признал блокаду геноцидом, ответственность возложена на немецкие войска и их союзников.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B85C6585-C9CA-2B71-ECBC-3A39845B43F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101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71BC36DC-CD18-C136-2B72-55BEEAE9A45D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Итоги Второй мировой войны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79C402BE-615E-48E9-C995-73D3FC09CE36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632CE181-C6F1-7824-7DA6-1DA94BE01095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sult A">
            <a:extLst>
              <a:ext uri="{FF2B5EF4-FFF2-40B4-BE49-F238E27FC236}">
                <a16:creationId xmlns:a16="http://schemas.microsoft.com/office/drawing/2014/main" id="{50432E81-E81D-52D9-9EE5-75F04F2EEF19}"/>
              </a:ext>
            </a:extLst>
          </p:cNvPr>
          <p:cNvSpPr txBox="1"/>
          <p:nvPr/>
        </p:nvSpPr>
        <p:spPr>
          <a:xfrm>
            <a:off x="609600" y="1043940"/>
            <a:ext cx="7112000" cy="13456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5E5A56"/>
                </a:solidFill>
                <a:latin typeface="True"/>
              </a:rPr>
              <a:t>Общие потери: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Вторая мировая унесла </a:t>
            </a:r>
            <a:r>
              <a:rPr lang="ru-RU" sz="3000" b="1" dirty="0">
                <a:solidFill>
                  <a:srgbClr val="5E5A56"/>
                </a:solidFill>
                <a:latin typeface="Constantia" panose="02030602050306030303" pitchFamily="18" charset="0"/>
              </a:rPr>
              <a:t>более 70 млн жизней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, что делает её самой кровопролитной войной в истории.</a:t>
            </a:r>
          </a:p>
        </p:txBody>
      </p:sp>
      <p:pic>
        <p:nvPicPr>
          <p:cNvPr id="8" name="Result photo" descr="Руины Сталинграда, 1943 г. РИА Новости, архив 2383">
            <a:extLst>
              <a:ext uri="{FF2B5EF4-FFF2-40B4-BE49-F238E27FC236}">
                <a16:creationId xmlns:a16="http://schemas.microsoft.com/office/drawing/2014/main" id="{0C11E86C-223C-EE95-0FA1-BBAE00F7920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1043940"/>
            <a:ext cx="3556000" cy="2362200"/>
          </a:xfrm>
          <a:prstGeom prst="roundRect">
            <a:avLst>
              <a:gd name="adj" fmla="val 4000"/>
            </a:avLst>
          </a:prstGeom>
          <a:ln w="12700">
            <a:solidFill>
              <a:srgbClr val="D9CEB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9" name="Divider">
            <a:extLst>
              <a:ext uri="{FF2B5EF4-FFF2-40B4-BE49-F238E27FC236}">
                <a16:creationId xmlns:a16="http://schemas.microsoft.com/office/drawing/2014/main" id="{97A35B03-B432-ADDB-D6BA-DA4DB6AC5EA6}"/>
              </a:ext>
            </a:extLst>
          </p:cNvPr>
          <p:cNvCxnSpPr/>
          <p:nvPr/>
        </p:nvCxnSpPr>
        <p:spPr>
          <a:xfrm>
            <a:off x="609600" y="3647440"/>
            <a:ext cx="10972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sult bar">
            <a:extLst>
              <a:ext uri="{FF2B5EF4-FFF2-40B4-BE49-F238E27FC236}">
                <a16:creationId xmlns:a16="http://schemas.microsoft.com/office/drawing/2014/main" id="{9749926F-BB53-3E11-8C5B-2F983C5B4588}"/>
              </a:ext>
            </a:extLst>
          </p:cNvPr>
          <p:cNvSpPr/>
          <p:nvPr/>
        </p:nvSpPr>
        <p:spPr>
          <a:xfrm>
            <a:off x="609600" y="3812540"/>
            <a:ext cx="76200" cy="2486660"/>
          </a:xfrm>
          <a:prstGeom prst="rect">
            <a:avLst/>
          </a:prstGeom>
          <a:solidFill>
            <a:srgbClr val="3E6B4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sult B">
            <a:extLst>
              <a:ext uri="{FF2B5EF4-FFF2-40B4-BE49-F238E27FC236}">
                <a16:creationId xmlns:a16="http://schemas.microsoft.com/office/drawing/2014/main" id="{9FB99A35-FC64-49F6-C325-36243B57CE01}"/>
              </a:ext>
            </a:extLst>
          </p:cNvPr>
          <p:cNvSpPr txBox="1"/>
          <p:nvPr/>
        </p:nvSpPr>
        <p:spPr>
          <a:xfrm>
            <a:off x="914400" y="3812540"/>
            <a:ext cx="10668000" cy="708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3E6B48"/>
                </a:solidFill>
                <a:latin typeface="True"/>
              </a:rPr>
              <a:t>Восстановление страны: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После войны советский народ начал масштабное восстановление, что стало новым трудовым подвигом.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D8A40DB2-6D55-A495-B827-36BA674F4EE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51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A55FD62-BDAA-87EB-3964-3EC22A05D6C2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Итоги Второй мировой войны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B148E4FC-ED48-CDDD-CED7-551E73177B9D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8AA4A2E8-B611-5DA9-CE2B-9155385641B5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sult A">
            <a:extLst>
              <a:ext uri="{FF2B5EF4-FFF2-40B4-BE49-F238E27FC236}">
                <a16:creationId xmlns:a16="http://schemas.microsoft.com/office/drawing/2014/main" id="{3CCB976C-AAF3-D788-2661-195B641D39A6}"/>
              </a:ext>
            </a:extLst>
          </p:cNvPr>
          <p:cNvSpPr txBox="1"/>
          <p:nvPr/>
        </p:nvSpPr>
        <p:spPr>
          <a:xfrm>
            <a:off x="609600" y="1043941"/>
            <a:ext cx="10972800" cy="13082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500" dirty="0">
                <a:solidFill>
                  <a:srgbClr val="5E5A56"/>
                </a:solidFill>
                <a:latin typeface="True"/>
              </a:rPr>
              <a:t>Экономические последствия: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 Национальное богатство СССР сократилось </a:t>
            </a:r>
            <a:r>
              <a:rPr lang="ru-RU" sz="3000" b="1" dirty="0">
                <a:solidFill>
                  <a:srgbClr val="5E5A56"/>
                </a:solidFill>
                <a:latin typeface="Constantia" panose="02030602050306030303" pitchFamily="18" charset="0"/>
              </a:rPr>
              <a:t>почти на 30%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, города разрушены, миллионы людей остались без крова.</a:t>
            </a:r>
          </a:p>
        </p:txBody>
      </p:sp>
      <p:cxnSp>
        <p:nvCxnSpPr>
          <p:cNvPr id="7" name="Divider">
            <a:extLst>
              <a:ext uri="{FF2B5EF4-FFF2-40B4-BE49-F238E27FC236}">
                <a16:creationId xmlns:a16="http://schemas.microsoft.com/office/drawing/2014/main" id="{4504DD21-6251-DBA3-129C-A2CDEEB6FF1E}"/>
              </a:ext>
            </a:extLst>
          </p:cNvPr>
          <p:cNvCxnSpPr/>
          <p:nvPr/>
        </p:nvCxnSpPr>
        <p:spPr>
          <a:xfrm>
            <a:off x="609600" y="2517268"/>
            <a:ext cx="10972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sult bar">
            <a:extLst>
              <a:ext uri="{FF2B5EF4-FFF2-40B4-BE49-F238E27FC236}">
                <a16:creationId xmlns:a16="http://schemas.microsoft.com/office/drawing/2014/main" id="{0CC90E2D-1343-F41F-3128-FE18D49E0BF6}"/>
              </a:ext>
            </a:extLst>
          </p:cNvPr>
          <p:cNvSpPr/>
          <p:nvPr/>
        </p:nvSpPr>
        <p:spPr>
          <a:xfrm>
            <a:off x="609600" y="2682368"/>
            <a:ext cx="76200" cy="3616832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sult B">
            <a:extLst>
              <a:ext uri="{FF2B5EF4-FFF2-40B4-BE49-F238E27FC236}">
                <a16:creationId xmlns:a16="http://schemas.microsoft.com/office/drawing/2014/main" id="{A1DE5A97-2143-AF09-4577-6685A094DD3B}"/>
              </a:ext>
            </a:extLst>
          </p:cNvPr>
          <p:cNvSpPr txBox="1"/>
          <p:nvPr/>
        </p:nvSpPr>
        <p:spPr>
          <a:xfrm>
            <a:off x="914400" y="2682369"/>
            <a:ext cx="10668000" cy="127469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500" dirty="0">
                <a:solidFill>
                  <a:srgbClr val="9E1B1B"/>
                </a:solidFill>
                <a:latin typeface="True"/>
              </a:rPr>
              <a:t>Вклад СССР: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 Красная армия разгромила основные силы врага, освободила </a:t>
            </a:r>
            <a:r>
              <a:rPr lang="ru-RU" sz="2800" b="1" dirty="0">
                <a:solidFill>
                  <a:srgbClr val="9E1B1B"/>
                </a:solidFill>
                <a:latin typeface="Constantia" panose="02030602050306030303" pitchFamily="18" charset="0"/>
              </a:rPr>
              <a:t>13 стран Европы и Азии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, внесла решающий вклад в победу антигитлеровской коалиции.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6E68EBBE-615D-CF84-75CC-0371A8044C9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32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B010E611-CEED-1A4D-BE98-B5D5576BC9E5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Итоги Второй мировой войны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099B61A3-6D65-FD64-77A7-F20267B338EB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CC674FDA-4F0E-579E-5A59-7F4E58F930DD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sult A">
            <a:extLst>
              <a:ext uri="{FF2B5EF4-FFF2-40B4-BE49-F238E27FC236}">
                <a16:creationId xmlns:a16="http://schemas.microsoft.com/office/drawing/2014/main" id="{FCE980E0-59B4-C29C-6898-2BC81BCEE45D}"/>
              </a:ext>
            </a:extLst>
          </p:cNvPr>
          <p:cNvSpPr txBox="1"/>
          <p:nvPr/>
        </p:nvSpPr>
        <p:spPr>
          <a:xfrm>
            <a:off x="609600" y="1043941"/>
            <a:ext cx="10972800" cy="13082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500" dirty="0">
                <a:solidFill>
                  <a:srgbClr val="24364F"/>
                </a:solidFill>
                <a:latin typeface="True"/>
              </a:rPr>
              <a:t>Границы и территории: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 СССР восстановил свои границы </a:t>
            </a:r>
            <a:r>
              <a:rPr lang="ru-RU" sz="3000" b="1" dirty="0">
                <a:solidFill>
                  <a:srgbClr val="24364F"/>
                </a:solidFill>
                <a:latin typeface="Constantia" panose="02030602050306030303" pitchFamily="18" charset="0"/>
              </a:rPr>
              <a:t>1941 г.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, получил новые территории по договорённостям с союзниками, включая часть Польши, Чехословакии, Южный Сахалин и Курильские острова.</a:t>
            </a:r>
          </a:p>
        </p:txBody>
      </p:sp>
      <p:cxnSp>
        <p:nvCxnSpPr>
          <p:cNvPr id="7" name="Divider">
            <a:extLst>
              <a:ext uri="{FF2B5EF4-FFF2-40B4-BE49-F238E27FC236}">
                <a16:creationId xmlns:a16="http://schemas.microsoft.com/office/drawing/2014/main" id="{208130E3-FE57-0057-6D94-9AC74339F4B0}"/>
              </a:ext>
            </a:extLst>
          </p:cNvPr>
          <p:cNvCxnSpPr/>
          <p:nvPr/>
        </p:nvCxnSpPr>
        <p:spPr>
          <a:xfrm>
            <a:off x="609600" y="2517268"/>
            <a:ext cx="10972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sult bar">
            <a:extLst>
              <a:ext uri="{FF2B5EF4-FFF2-40B4-BE49-F238E27FC236}">
                <a16:creationId xmlns:a16="http://schemas.microsoft.com/office/drawing/2014/main" id="{7EF921FF-E46F-8336-AD55-6BE28E1177B6}"/>
              </a:ext>
            </a:extLst>
          </p:cNvPr>
          <p:cNvSpPr/>
          <p:nvPr/>
        </p:nvSpPr>
        <p:spPr>
          <a:xfrm>
            <a:off x="609600" y="2682368"/>
            <a:ext cx="76200" cy="3616832"/>
          </a:xfrm>
          <a:prstGeom prst="rect">
            <a:avLst/>
          </a:prstGeom>
          <a:solidFill>
            <a:srgbClr val="5E5A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sult B">
            <a:extLst>
              <a:ext uri="{FF2B5EF4-FFF2-40B4-BE49-F238E27FC236}">
                <a16:creationId xmlns:a16="http://schemas.microsoft.com/office/drawing/2014/main" id="{94043537-0D08-6C63-9644-F3DD8295E95B}"/>
              </a:ext>
            </a:extLst>
          </p:cNvPr>
          <p:cNvSpPr txBox="1"/>
          <p:nvPr/>
        </p:nvSpPr>
        <p:spPr>
          <a:xfrm>
            <a:off x="914400" y="2682369"/>
            <a:ext cx="10668000" cy="127469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500" dirty="0">
                <a:solidFill>
                  <a:srgbClr val="5E5A56"/>
                </a:solidFill>
                <a:latin typeface="True"/>
              </a:rPr>
              <a:t>Послевоенное устройство Германии: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 В Германии установлен оккупационный режим </a:t>
            </a:r>
            <a:r>
              <a:rPr lang="ru-RU" sz="2800" b="1" dirty="0">
                <a:solidFill>
                  <a:srgbClr val="5E5A56"/>
                </a:solidFill>
                <a:latin typeface="Constantia" panose="02030602050306030303" pitchFamily="18" charset="0"/>
              </a:rPr>
              <a:t>четырьмя державами</a:t>
            </a:r>
            <a:r>
              <a:rPr lang="ru-RU" sz="2500" dirty="0">
                <a:solidFill>
                  <a:srgbClr val="201E22"/>
                </a:solidFill>
                <a:latin typeface="Segoe UI" panose="020B0502040204020203" pitchFamily="34" charset="0"/>
              </a:rPr>
              <a:t>, запрещена деятельность нацистской партии, часть репараций отправлялась в СССР.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5E962245-5405-B945-1D96-A049B4BA8E6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552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BC4D51E2-D2A6-9CF7-FD8E-6B4ABEDBFC1E}"/>
              </a:ext>
            </a:extLst>
          </p:cNvPr>
          <p:cNvSpPr txBox="1"/>
          <p:nvPr/>
        </p:nvSpPr>
        <p:spPr>
          <a:xfrm>
            <a:off x="609600" y="254000"/>
            <a:ext cx="10972800" cy="43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000" b="1" dirty="0">
                <a:solidFill>
                  <a:srgbClr val="201E22"/>
                </a:solidFill>
                <a:latin typeface="Constantia" panose="02030602050306030303" pitchFamily="18" charset="0"/>
              </a:rPr>
              <a:t>Итоги Второй мировой войны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4A5A52A2-9BB9-AF66-EF2B-1A739B155461}"/>
              </a:ext>
            </a:extLst>
          </p:cNvPr>
          <p:cNvSpPr/>
          <p:nvPr/>
        </p:nvSpPr>
        <p:spPr>
          <a:xfrm>
            <a:off x="609600" y="777240"/>
            <a:ext cx="711200" cy="44450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372A18D5-8DE5-ABC3-1780-2825C22A1E03}"/>
              </a:ext>
            </a:extLst>
          </p:cNvPr>
          <p:cNvCxnSpPr/>
          <p:nvPr/>
        </p:nvCxnSpPr>
        <p:spPr>
          <a:xfrm>
            <a:off x="1371600" y="799465"/>
            <a:ext cx="10210800" cy="0"/>
          </a:xfrm>
          <a:prstGeom prst="line">
            <a:avLst/>
          </a:prstGeom>
          <a:ln w="9525">
            <a:solidFill>
              <a:srgbClr val="D9C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ernational">
            <a:extLst>
              <a:ext uri="{FF2B5EF4-FFF2-40B4-BE49-F238E27FC236}">
                <a16:creationId xmlns:a16="http://schemas.microsoft.com/office/drawing/2014/main" id="{BBAC42E8-B730-9BF4-2152-9BAAE1A2E5F3}"/>
              </a:ext>
            </a:extLst>
          </p:cNvPr>
          <p:cNvSpPr txBox="1"/>
          <p:nvPr/>
        </p:nvSpPr>
        <p:spPr>
          <a:xfrm>
            <a:off x="609600" y="1069340"/>
            <a:ext cx="10972800" cy="10774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200" dirty="0">
                <a:solidFill>
                  <a:srgbClr val="1D6B77"/>
                </a:solidFill>
                <a:latin typeface="True"/>
              </a:rPr>
              <a:t>Международные последствия:</a:t>
            </a:r>
            <a:r>
              <a:rPr lang="ru-RU" sz="2200" dirty="0">
                <a:solidFill>
                  <a:srgbClr val="201E22"/>
                </a:solidFill>
                <a:latin typeface="Segoe UI" panose="020B0502040204020203" pitchFamily="34" charset="0"/>
              </a:rPr>
              <a:t> Победа СССР способствовала росту антиколониальных движений и популярности советской политики в мире, особенно в Азии, Африке и Восточной Европе.</a:t>
            </a:r>
          </a:p>
        </p:txBody>
      </p:sp>
      <p:sp>
        <p:nvSpPr>
          <p:cNvPr id="7" name="Final band">
            <a:extLst>
              <a:ext uri="{FF2B5EF4-FFF2-40B4-BE49-F238E27FC236}">
                <a16:creationId xmlns:a16="http://schemas.microsoft.com/office/drawing/2014/main" id="{795966AC-42DF-F59D-E6C5-D8A57CF52E30}"/>
              </a:ext>
            </a:extLst>
          </p:cNvPr>
          <p:cNvSpPr/>
          <p:nvPr/>
        </p:nvSpPr>
        <p:spPr>
          <a:xfrm>
            <a:off x="0" y="2527808"/>
            <a:ext cx="12192000" cy="3898392"/>
          </a:xfrm>
          <a:prstGeom prst="rect">
            <a:avLst/>
          </a:prstGeom>
          <a:solidFill>
            <a:srgbClr val="9E1B1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inal statement">
            <a:extLst>
              <a:ext uri="{FF2B5EF4-FFF2-40B4-BE49-F238E27FC236}">
                <a16:creationId xmlns:a16="http://schemas.microsoft.com/office/drawing/2014/main" id="{D54030CF-3250-E183-CC11-A33C9428FA81}"/>
              </a:ext>
            </a:extLst>
          </p:cNvPr>
          <p:cNvSpPr txBox="1"/>
          <p:nvPr/>
        </p:nvSpPr>
        <p:spPr>
          <a:xfrm>
            <a:off x="914400" y="2527808"/>
            <a:ext cx="10363200" cy="38983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2600" b="1" i="1" dirty="0">
                <a:solidFill>
                  <a:srgbClr val="FFFFFF"/>
                </a:solidFill>
                <a:latin typeface="Constantia" panose="02030602050306030303" pitchFamily="18" charset="0"/>
              </a:rPr>
              <a:t>Вторая мировая</a:t>
            </a:r>
            <a:r>
              <a:rPr lang="ru-RU" sz="2600" i="1" dirty="0">
                <a:solidFill>
                  <a:srgbClr val="FFFFFF"/>
                </a:solidFill>
                <a:latin typeface="Constantia" panose="02030602050306030303" pitchFamily="18" charset="0"/>
              </a:rPr>
              <a:t> — важнейшее и трагическое событие XX века, оказавшее влияние на экономику, социальную сферу и духовное развитие человечества.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8C1325BF-C4C7-8A90-A158-64032C2FB25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47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47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5499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01E22"/>
      </a:dk1>
      <a:lt1>
        <a:srgbClr val="FFFFFF"/>
      </a:lt1>
      <a:dk2>
        <a:srgbClr val="57524F"/>
      </a:dk2>
      <a:lt2>
        <a:srgbClr val="F5EBD6"/>
      </a:lt2>
      <a:accent1>
        <a:srgbClr val="9E1B1B"/>
      </a:accent1>
      <a:accent2>
        <a:srgbClr val="24364F"/>
      </a:accent2>
      <a:accent3>
        <a:srgbClr val="A87A26"/>
      </a:accent3>
      <a:accent4>
        <a:srgbClr val="1D6B77"/>
      </a:accent4>
      <a:accent5>
        <a:srgbClr val="5E5A56"/>
      </a:accent5>
      <a:accent6>
        <a:srgbClr val="3E6B48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1776</Words>
  <Application>Microsoft Office PowerPoint</Application>
  <PresentationFormat>Произвольный</PresentationFormat>
  <Paragraphs>299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Constantia</vt:lpstr>
      <vt:lpstr>Segoe UI</vt:lpstr>
      <vt:lpstr>True</vt:lpstr>
      <vt:lpstr>Wingdings</vt:lpstr>
      <vt:lpstr>Тема Office</vt:lpstr>
      <vt:lpstr>Разгром Германии, Японии и их союзников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Разгром Германии, Японии и их союзников</dc:title>
  <dc:creator>100ballnik.com</dc:creator>
  <cp:lastModifiedBy>Mendal</cp:lastModifiedBy>
  <cp:revision>1</cp:revision>
  <dcterms:created xsi:type="dcterms:W3CDTF">2026-10-24T20:46:33Z</dcterms:created>
  <dcterms:modified xsi:type="dcterms:W3CDTF">2026-10-24T20:46:33Z</dcterms:modified>
</cp:coreProperties>
</file>