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AC773B-3382-77D9-7737-D9F4E8E0A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6B84E8-414D-C605-FDC9-04377B844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E7FABD-14DE-E0DA-BB5B-0BA78D968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F58F1B-7E9C-D78E-8D5C-BD0E304C5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9D5E38-A37A-8229-B78B-D4F7A5922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89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321CB-61D7-285D-1C85-EC9B073FA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CC3EA-2ED1-E95E-3811-C42B3174B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DDDE5A-447A-D1E6-ECA8-D789EA89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CA9BCA-67BE-4207-821E-E8C2E7E7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76915C-46B4-686F-3D84-D718EA8F2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87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3A5B9-DC6B-2AEA-E194-1163C2C5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D216F1-3CD7-6498-F199-7F364D43B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39F9C-C2C8-DDE9-B253-7E51A7E1C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2A307-4643-C6F9-A003-9198E9C7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BA1271-462C-9698-9F17-A68D13074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113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F701BB-9F8B-6161-8B8D-42C71EA6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683185-94E6-4FE1-39E1-C148769A2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06A59B-98A9-8000-ACA6-6FA121088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D9FEA2-6708-941B-DA4F-77D0D64B4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1FA953-F0EA-A306-4370-3E30397A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C07845-30FB-43C3-61DA-7C889E302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9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AC170-4DAF-AA14-6C46-C6945FC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FDD6BB-976D-A201-0A2E-FEB554D2E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31F8FF-F4DA-25B0-5785-919A3FD85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40DA79-EFED-E558-F301-8C759F8AD4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3DF0A6-E3ED-6DF9-50C6-688E89715A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3A9AAF-127A-5705-8296-49E9ACB0F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41432F-F6AB-7028-FD54-995B129F9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3CC5CE9-F3BB-4151-6B16-0C9B69B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17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F19DC0-0C93-7B12-CF0F-033DE98CD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1D6C68-B4F5-8F1B-75C5-F64AE4BB2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5633B8B-63F1-D06E-A272-BCE64A8EC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6C2DDE1-3724-81D5-4CFD-DBF5492BA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50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65354E4-2B8A-A236-DA6D-3DDE0F0BC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03E57C9-2CA0-274D-19B3-7A9AFE31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D6F539-B46A-F8E2-DF6E-63FF064B0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83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0A4DB-E73F-7929-3910-1590D011B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7E5F49-0E5B-2CA0-9A37-088C5C9A6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76FD7B-69A6-E273-0125-45738D294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456678-4C68-082F-0212-856153FFF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A723F3-9BF4-B09F-5A58-0D41CC6A3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B16C62-5CF3-483B-16AC-2BF3BAEB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113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057B6-43C8-1948-BFD1-9C33526FE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204CA0-0561-6D15-2FBC-F42B20E475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F1C71D-A1F0-BA6F-EF55-E2B9E9707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103AC9-5E5C-69C4-8730-91C4490C8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E5DEB6-8EA3-4F45-1887-51C1B0E16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D6001C-1406-4B32-C0B7-66835038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4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B3974-A110-9469-2AF8-D4070EA4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4FD8D7-3D04-CAF5-101F-F953C86F7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CFB5C4-31C8-C514-73B0-443B8A52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ED93C2-15F1-75AC-F4CB-6F9B7732D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19E0A3-C278-2070-98B0-6CB19A09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7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78DC3A-0614-15B2-0D78-9FAC38079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A73642-D8DF-A00A-3B03-93D773579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DF91F3-E371-BCF8-349E-7DC3FB92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2B2ED0-1963-D914-8263-D48294726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21D9DD-3A86-2980-85E1-A30AF3372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7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866A6-F570-85AF-136F-7E10A7C0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B8AF6D-901E-8FF2-6E83-EC7BEFA24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0E0A0-8BE9-67CB-F19A-9345C9386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E40F4E-68DF-4997-AE17-03DE1A1813D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5D3DC0-748F-89A8-6427-2294D38D5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647E79-B3BE-1D69-7B18-D2C25D238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0A5BD6-85C1-43A3-9916-F5C26E90B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2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uondelmonti map mount">
            <a:extLst>
              <a:ext uri="{FF2B5EF4-FFF2-40B4-BE49-F238E27FC236}">
                <a16:creationId xmlns:a16="http://schemas.microsoft.com/office/drawing/2014/main" id="{5D4D5943-7BBC-9729-AF7E-3F4091523D7C}"/>
              </a:ext>
            </a:extLst>
          </p:cNvPr>
          <p:cNvSpPr/>
          <p:nvPr/>
        </p:nvSpPr>
        <p:spPr>
          <a:xfrm>
            <a:off x="7620000" y="448733"/>
            <a:ext cx="4191000" cy="59605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Buondelmonti map" descr="Константинополь на карте Кристофоро Буондельмонти (рукопись «Книга островов архипелага», ок. 1420-х гг.). Национальная библиотека Франции">
            <a:extLst>
              <a:ext uri="{FF2B5EF4-FFF2-40B4-BE49-F238E27FC236}">
                <a16:creationId xmlns:a16="http://schemas.microsoft.com/office/drawing/2014/main" id="{413CC26B-B843-BE93-BBB2-C055E2CA3FF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575733"/>
            <a:ext cx="3937000" cy="5706533"/>
          </a:xfrm>
          <a:prstGeom prst="rect">
            <a:avLst/>
          </a:prstGeom>
        </p:spPr>
      </p:pic>
      <p:sp>
        <p:nvSpPr>
          <p:cNvPr id="6" name="Cover title">
            <a:extLst>
              <a:ext uri="{FF2B5EF4-FFF2-40B4-BE49-F238E27FC236}">
                <a16:creationId xmlns:a16="http://schemas.microsoft.com/office/drawing/2014/main" id="{8585757B-C393-FAE8-D984-B61D9B111528}"/>
              </a:ext>
            </a:extLst>
          </p:cNvPr>
          <p:cNvSpPr txBox="1"/>
          <p:nvPr/>
        </p:nvSpPr>
        <p:spPr>
          <a:xfrm>
            <a:off x="609600" y="1905000"/>
            <a:ext cx="6731000" cy="22372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5400" dirty="0">
                <a:solidFill>
                  <a:srgbClr val="6B2D6B"/>
                </a:solidFill>
                <a:latin typeface="Cambria" panose="02040503050406030204" pitchFamily="18" charset="0"/>
              </a:rPr>
              <a:t>Гибель Византии</a:t>
            </a:r>
          </a:p>
          <a:p>
            <a:pPr>
              <a:lnSpc>
                <a:spcPct val="95000"/>
              </a:lnSpc>
              <a:spcBef>
                <a:spcPts val="800"/>
              </a:spcBef>
              <a:spcAft>
                <a:spcPts val="400"/>
              </a:spcAft>
            </a:pPr>
            <a:r>
              <a:rPr lang="ru-RU" sz="3600" dirty="0">
                <a:solidFill>
                  <a:srgbClr val="5A5056"/>
                </a:solidFill>
                <a:latin typeface="Cambria" panose="02040503050406030204" pitchFamily="18" charset="0"/>
              </a:rPr>
              <a:t>и возникновение</a:t>
            </a:r>
          </a:p>
          <a:p>
            <a:pPr>
              <a:lnSpc>
                <a:spcPct val="95000"/>
              </a:lnSpc>
            </a:pPr>
            <a:r>
              <a:rPr lang="ru-RU" sz="5400" dirty="0">
                <a:solidFill>
                  <a:srgbClr val="A3262A"/>
                </a:solidFill>
                <a:latin typeface="Cambria" panose="02040503050406030204" pitchFamily="18" charset="0"/>
              </a:rPr>
              <a:t>Османской империи</a:t>
            </a:r>
          </a:p>
        </p:txBody>
      </p:sp>
      <p:grpSp>
        <p:nvGrpSpPr>
          <p:cNvPr id="29" name="Tesserae">
            <a:extLst>
              <a:ext uri="{FF2B5EF4-FFF2-40B4-BE49-F238E27FC236}">
                <a16:creationId xmlns:a16="http://schemas.microsoft.com/office/drawing/2014/main" id="{D38BDC46-9D62-4358-537A-77E4960A5F91}"/>
              </a:ext>
            </a:extLst>
          </p:cNvPr>
          <p:cNvGrpSpPr/>
          <p:nvPr/>
        </p:nvGrpSpPr>
        <p:grpSpPr>
          <a:xfrm>
            <a:off x="635000" y="4472432"/>
            <a:ext cx="2622550" cy="99060"/>
            <a:chOff x="635000" y="4472432"/>
            <a:chExt cx="2622550" cy="9906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DCE4B3C-CE77-664B-9576-17FB9B35DFE0}"/>
                </a:ext>
              </a:extLst>
            </p:cNvPr>
            <p:cNvSpPr/>
            <p:nvPr/>
          </p:nvSpPr>
          <p:spPr>
            <a:xfrm>
              <a:off x="6350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07E99B7-6FA7-9E20-C54E-55588B837F3F}"/>
                </a:ext>
              </a:extLst>
            </p:cNvPr>
            <p:cNvSpPr/>
            <p:nvPr/>
          </p:nvSpPr>
          <p:spPr>
            <a:xfrm>
              <a:off x="755650" y="4482592"/>
              <a:ext cx="88900" cy="889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F7D99E1-9D34-7B84-82DF-5E6CAA015E96}"/>
                </a:ext>
              </a:extLst>
            </p:cNvPr>
            <p:cNvSpPr/>
            <p:nvPr/>
          </p:nvSpPr>
          <p:spPr>
            <a:xfrm>
              <a:off x="8763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2BD87FD-EC40-E0A3-EF76-2163C56D32F4}"/>
                </a:ext>
              </a:extLst>
            </p:cNvPr>
            <p:cNvSpPr/>
            <p:nvPr/>
          </p:nvSpPr>
          <p:spPr>
            <a:xfrm>
              <a:off x="996950" y="448259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C685C3C-863E-C5FC-3414-383088D3BFBD}"/>
                </a:ext>
              </a:extLst>
            </p:cNvPr>
            <p:cNvSpPr/>
            <p:nvPr/>
          </p:nvSpPr>
          <p:spPr>
            <a:xfrm>
              <a:off x="1117600" y="4472432"/>
              <a:ext cx="88900" cy="889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5953CF8-EDBF-7B93-0DBE-EBF789F3389C}"/>
                </a:ext>
              </a:extLst>
            </p:cNvPr>
            <p:cNvSpPr/>
            <p:nvPr/>
          </p:nvSpPr>
          <p:spPr>
            <a:xfrm>
              <a:off x="1238250" y="448259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DA70A67E-06B2-35CD-F06D-80AFB5B51926}"/>
                </a:ext>
              </a:extLst>
            </p:cNvPr>
            <p:cNvSpPr/>
            <p:nvPr/>
          </p:nvSpPr>
          <p:spPr>
            <a:xfrm>
              <a:off x="13589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6850B55-FAC9-E07A-317E-20187B4D824E}"/>
                </a:ext>
              </a:extLst>
            </p:cNvPr>
            <p:cNvSpPr/>
            <p:nvPr/>
          </p:nvSpPr>
          <p:spPr>
            <a:xfrm>
              <a:off x="1479550" y="4482592"/>
              <a:ext cx="88900" cy="889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59D2EA5-7698-A613-F69D-FD1DE1958D5F}"/>
                </a:ext>
              </a:extLst>
            </p:cNvPr>
            <p:cNvSpPr/>
            <p:nvPr/>
          </p:nvSpPr>
          <p:spPr>
            <a:xfrm>
              <a:off x="16002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30FB786-D1F8-8E84-90E3-5652E317A2E4}"/>
                </a:ext>
              </a:extLst>
            </p:cNvPr>
            <p:cNvSpPr/>
            <p:nvPr/>
          </p:nvSpPr>
          <p:spPr>
            <a:xfrm>
              <a:off x="1720850" y="448259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BB5A381-3332-FBBC-35F1-3F897E8B5882}"/>
                </a:ext>
              </a:extLst>
            </p:cNvPr>
            <p:cNvSpPr/>
            <p:nvPr/>
          </p:nvSpPr>
          <p:spPr>
            <a:xfrm>
              <a:off x="1841500" y="4472432"/>
              <a:ext cx="88900" cy="889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85000A1-7D04-4620-E7FE-12D0DA67AE73}"/>
                </a:ext>
              </a:extLst>
            </p:cNvPr>
            <p:cNvSpPr/>
            <p:nvPr/>
          </p:nvSpPr>
          <p:spPr>
            <a:xfrm>
              <a:off x="1962150" y="448259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E425C9AF-2C92-D02F-7826-C1FD6636F0D5}"/>
                </a:ext>
              </a:extLst>
            </p:cNvPr>
            <p:cNvSpPr/>
            <p:nvPr/>
          </p:nvSpPr>
          <p:spPr>
            <a:xfrm>
              <a:off x="20828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9383CD8B-F136-68CF-0CBF-FA057CAA2898}"/>
                </a:ext>
              </a:extLst>
            </p:cNvPr>
            <p:cNvSpPr/>
            <p:nvPr/>
          </p:nvSpPr>
          <p:spPr>
            <a:xfrm>
              <a:off x="2203450" y="4482592"/>
              <a:ext cx="88900" cy="889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E0238812-5BA2-6A80-AE0C-6ADBE481C9FB}"/>
                </a:ext>
              </a:extLst>
            </p:cNvPr>
            <p:cNvSpPr/>
            <p:nvPr/>
          </p:nvSpPr>
          <p:spPr>
            <a:xfrm>
              <a:off x="23241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86CCA8F-5924-206E-5B9A-920DE8895214}"/>
                </a:ext>
              </a:extLst>
            </p:cNvPr>
            <p:cNvSpPr/>
            <p:nvPr/>
          </p:nvSpPr>
          <p:spPr>
            <a:xfrm>
              <a:off x="2444750" y="448259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65C3B96A-E465-5DE3-CD06-5A0C1D03B77F}"/>
                </a:ext>
              </a:extLst>
            </p:cNvPr>
            <p:cNvSpPr/>
            <p:nvPr/>
          </p:nvSpPr>
          <p:spPr>
            <a:xfrm>
              <a:off x="2565400" y="4472432"/>
              <a:ext cx="88900" cy="889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66374B89-7ED9-E6C9-11F7-C9FAA5BD57DE}"/>
                </a:ext>
              </a:extLst>
            </p:cNvPr>
            <p:cNvSpPr/>
            <p:nvPr/>
          </p:nvSpPr>
          <p:spPr>
            <a:xfrm>
              <a:off x="2686050" y="448259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2BE4CAFC-019D-F16A-C394-B59BCC24505D}"/>
                </a:ext>
              </a:extLst>
            </p:cNvPr>
            <p:cNvSpPr/>
            <p:nvPr/>
          </p:nvSpPr>
          <p:spPr>
            <a:xfrm>
              <a:off x="28067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7F3EE345-5BE8-B2C5-6F18-06F2AB4F6E2A}"/>
                </a:ext>
              </a:extLst>
            </p:cNvPr>
            <p:cNvSpPr/>
            <p:nvPr/>
          </p:nvSpPr>
          <p:spPr>
            <a:xfrm>
              <a:off x="2927350" y="4482592"/>
              <a:ext cx="88900" cy="889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AF6F277-7F24-1011-E9AF-5DA23C7A911E}"/>
                </a:ext>
              </a:extLst>
            </p:cNvPr>
            <p:cNvSpPr/>
            <p:nvPr/>
          </p:nvSpPr>
          <p:spPr>
            <a:xfrm>
              <a:off x="3048000" y="447243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F467E58E-60F6-975F-8E00-247BF260A04D}"/>
                </a:ext>
              </a:extLst>
            </p:cNvPr>
            <p:cNvSpPr/>
            <p:nvPr/>
          </p:nvSpPr>
          <p:spPr>
            <a:xfrm>
              <a:off x="3168650" y="4482592"/>
              <a:ext cx="88900" cy="889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Star">
            <a:extLst>
              <a:ext uri="{FF2B5EF4-FFF2-40B4-BE49-F238E27FC236}">
                <a16:creationId xmlns:a16="http://schemas.microsoft.com/office/drawing/2014/main" id="{06B642D6-2EB0-F5F3-7348-FF4BA7E2B37A}"/>
              </a:ext>
            </a:extLst>
          </p:cNvPr>
          <p:cNvGrpSpPr/>
          <p:nvPr/>
        </p:nvGrpSpPr>
        <p:grpSpPr>
          <a:xfrm>
            <a:off x="3244850" y="4440682"/>
            <a:ext cx="165100" cy="165100"/>
            <a:chOff x="3244850" y="4440682"/>
            <a:chExt cx="165100" cy="16510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3D5EA9BB-8C73-83DE-2A0A-259802DAA486}"/>
                </a:ext>
              </a:extLst>
            </p:cNvPr>
            <p:cNvSpPr/>
            <p:nvPr/>
          </p:nvSpPr>
          <p:spPr>
            <a:xfrm>
              <a:off x="3244850" y="4440682"/>
              <a:ext cx="165100" cy="1651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A6B65407-8098-CE8C-3911-56494515BE32}"/>
                </a:ext>
              </a:extLst>
            </p:cNvPr>
            <p:cNvSpPr/>
            <p:nvPr/>
          </p:nvSpPr>
          <p:spPr>
            <a:xfrm rot="2700000">
              <a:off x="3244850" y="4440682"/>
              <a:ext cx="165100" cy="1651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6813F915-B968-2A1A-F478-D724F5B26D80}"/>
                </a:ext>
              </a:extLst>
            </p:cNvPr>
            <p:cNvSpPr/>
            <p:nvPr/>
          </p:nvSpPr>
          <p:spPr>
            <a:xfrm>
              <a:off x="3297682" y="4493514"/>
              <a:ext cx="59436" cy="5943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tar">
            <a:extLst>
              <a:ext uri="{FF2B5EF4-FFF2-40B4-BE49-F238E27FC236}">
                <a16:creationId xmlns:a16="http://schemas.microsoft.com/office/drawing/2014/main" id="{05A19C1D-69CB-F510-B5C9-2471ECD550E7}"/>
              </a:ext>
            </a:extLst>
          </p:cNvPr>
          <p:cNvGrpSpPr/>
          <p:nvPr/>
        </p:nvGrpSpPr>
        <p:grpSpPr>
          <a:xfrm>
            <a:off x="3549650" y="4440682"/>
            <a:ext cx="165100" cy="165100"/>
            <a:chOff x="3549650" y="4440682"/>
            <a:chExt cx="165100" cy="16510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F23E0C95-F2EA-4871-2B3E-8F720092F420}"/>
                </a:ext>
              </a:extLst>
            </p:cNvPr>
            <p:cNvSpPr/>
            <p:nvPr/>
          </p:nvSpPr>
          <p:spPr>
            <a:xfrm>
              <a:off x="3549650" y="4440682"/>
              <a:ext cx="165100" cy="1651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15599AB3-0153-AE90-8818-DF141AC15016}"/>
                </a:ext>
              </a:extLst>
            </p:cNvPr>
            <p:cNvSpPr/>
            <p:nvPr/>
          </p:nvSpPr>
          <p:spPr>
            <a:xfrm rot="2700000">
              <a:off x="3549650" y="4440682"/>
              <a:ext cx="165100" cy="1651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F2616C03-3235-FA74-03DA-8F8763C3F1FE}"/>
                </a:ext>
              </a:extLst>
            </p:cNvPr>
            <p:cNvSpPr/>
            <p:nvPr/>
          </p:nvSpPr>
          <p:spPr>
            <a:xfrm>
              <a:off x="3602482" y="4493514"/>
              <a:ext cx="59436" cy="5943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8" name="Base band">
            <a:extLst>
              <a:ext uri="{FF2B5EF4-FFF2-40B4-BE49-F238E27FC236}">
                <a16:creationId xmlns:a16="http://schemas.microsoft.com/office/drawing/2014/main" id="{0724C35F-6C5A-FAE0-1287-8F2DA6EFD1F8}"/>
              </a:ext>
            </a:extLst>
          </p:cNvPr>
          <p:cNvSpPr/>
          <p:nvPr/>
        </p:nvSpPr>
        <p:spPr>
          <a:xfrm>
            <a:off x="0" y="6654800"/>
            <a:ext cx="7112000" cy="203200"/>
          </a:xfrm>
          <a:prstGeom prst="rect">
            <a:avLst/>
          </a:prstGeom>
          <a:solidFill>
            <a:srgbClr val="EFE4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48EEFBDB-96EC-C3F3-8D1F-5A633027558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52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quest 1204" descr="Взятие Константинополя крестоносцами в 1204 г. Миниатюра из «Кратких хроник» Давида Обера, XV в. Библиотека Арсенала, Париж">
            <a:extLst>
              <a:ext uri="{FF2B5EF4-FFF2-40B4-BE49-F238E27FC236}">
                <a16:creationId xmlns:a16="http://schemas.microsoft.com/office/drawing/2014/main" id="{F0198530-21A5-C722-1BE4-0E2499B46D0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381000"/>
            <a:ext cx="5842000" cy="3640667"/>
          </a:xfrm>
          <a:prstGeom prst="roundRect">
            <a:avLst>
              <a:gd name="adj" fmla="val 4000"/>
            </a:avLst>
          </a:prstGeom>
          <a:ln w="15875">
            <a:solidFill>
              <a:srgbClr val="3D5A8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rusaders">
            <a:extLst>
              <a:ext uri="{FF2B5EF4-FFF2-40B4-BE49-F238E27FC236}">
                <a16:creationId xmlns:a16="http://schemas.microsoft.com/office/drawing/2014/main" id="{A6FA171C-A789-51C2-0394-7B386357A74E}"/>
              </a:ext>
            </a:extLst>
          </p:cNvPr>
          <p:cNvSpPr txBox="1"/>
          <p:nvPr/>
        </p:nvSpPr>
        <p:spPr>
          <a:xfrm>
            <a:off x="609600" y="431800"/>
            <a:ext cx="48260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400" b="1" dirty="0">
                <a:solidFill>
                  <a:srgbClr val="3D5A80"/>
                </a:solidFill>
                <a:latin typeface="Cambria" panose="02040503050406030204" pitchFamily="18" charset="0"/>
              </a:rPr>
              <a:t>1204 г.</a:t>
            </a: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 – крестоносцы захватили </a:t>
            </a:r>
            <a:r>
              <a:rPr lang="ru-RU" sz="2600" b="1" dirty="0">
                <a:solidFill>
                  <a:srgbClr val="6B2D6B"/>
                </a:solidFill>
                <a:latin typeface="Segoe UI" panose="020B0502040204020203" pitchFamily="34" charset="0"/>
              </a:rPr>
              <a:t>Константинополь</a:t>
            </a: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 - столицу Византии.</a:t>
            </a:r>
          </a:p>
        </p:txBody>
      </p:sp>
      <p:sp>
        <p:nvSpPr>
          <p:cNvPr id="6" name="Latin Empire card">
            <a:extLst>
              <a:ext uri="{FF2B5EF4-FFF2-40B4-BE49-F238E27FC236}">
                <a16:creationId xmlns:a16="http://schemas.microsoft.com/office/drawing/2014/main" id="{7027702C-BB0F-3CA8-A913-15685F4E3BD6}"/>
              </a:ext>
            </a:extLst>
          </p:cNvPr>
          <p:cNvSpPr/>
          <p:nvPr/>
        </p:nvSpPr>
        <p:spPr>
          <a:xfrm>
            <a:off x="609600" y="2123440"/>
            <a:ext cx="4826000" cy="1767840"/>
          </a:xfrm>
          <a:prstGeom prst="roundRect">
            <a:avLst>
              <a:gd name="adj" fmla="val 6000"/>
            </a:avLst>
          </a:prstGeom>
          <a:solidFill>
            <a:srgbClr val="E1E8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atin Empire">
            <a:extLst>
              <a:ext uri="{FF2B5EF4-FFF2-40B4-BE49-F238E27FC236}">
                <a16:creationId xmlns:a16="http://schemas.microsoft.com/office/drawing/2014/main" id="{8E3C1D42-0FA1-566E-72A9-74DD9C0711E1}"/>
              </a:ext>
            </a:extLst>
          </p:cNvPr>
          <p:cNvSpPr txBox="1"/>
          <p:nvPr/>
        </p:nvSpPr>
        <p:spPr>
          <a:xfrm>
            <a:off x="863600" y="2275840"/>
            <a:ext cx="43942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Здесь они основали ряд государств, главное из них - </a:t>
            </a:r>
            <a:r>
              <a:rPr lang="ru-RU" sz="2400" b="1" dirty="0">
                <a:solidFill>
                  <a:srgbClr val="3D5A80"/>
                </a:solidFill>
                <a:latin typeface="Segoe UI" panose="020B0502040204020203" pitchFamily="34" charset="0"/>
              </a:rPr>
              <a:t>Латинская империя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со столицей в Константинополе.</a:t>
            </a:r>
          </a:p>
        </p:txBody>
      </p:sp>
      <p:sp>
        <p:nvSpPr>
          <p:cNvPr id="8" name="Latin Empire bar">
            <a:extLst>
              <a:ext uri="{FF2B5EF4-FFF2-40B4-BE49-F238E27FC236}">
                <a16:creationId xmlns:a16="http://schemas.microsoft.com/office/drawing/2014/main" id="{1735DD84-729A-56FB-018F-85481BBDB04A}"/>
              </a:ext>
            </a:extLst>
          </p:cNvPr>
          <p:cNvSpPr/>
          <p:nvPr/>
        </p:nvSpPr>
        <p:spPr>
          <a:xfrm>
            <a:off x="711200" y="2250440"/>
            <a:ext cx="50800" cy="1513840"/>
          </a:xfrm>
          <a:prstGeom prst="rect">
            <a:avLst/>
          </a:prstGeom>
          <a:solidFill>
            <a:srgbClr val="3D5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ates card">
            <a:extLst>
              <a:ext uri="{FF2B5EF4-FFF2-40B4-BE49-F238E27FC236}">
                <a16:creationId xmlns:a16="http://schemas.microsoft.com/office/drawing/2014/main" id="{05F6D041-F9A6-C8FB-5F96-D12FF2B42E04}"/>
              </a:ext>
            </a:extLst>
          </p:cNvPr>
          <p:cNvSpPr/>
          <p:nvPr/>
        </p:nvSpPr>
        <p:spPr>
          <a:xfrm>
            <a:off x="609600" y="4318000"/>
            <a:ext cx="10972800" cy="1036320"/>
          </a:xfrm>
          <a:prstGeom prst="roundRect">
            <a:avLst>
              <a:gd name="adj" fmla="val 6000"/>
            </a:avLst>
          </a:prstGeom>
          <a:solidFill>
            <a:srgbClr val="EFE4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ates">
            <a:extLst>
              <a:ext uri="{FF2B5EF4-FFF2-40B4-BE49-F238E27FC236}">
                <a16:creationId xmlns:a16="http://schemas.microsoft.com/office/drawing/2014/main" id="{B8BC0C32-1785-CBBA-4102-11EF931C25F9}"/>
              </a:ext>
            </a:extLst>
          </p:cNvPr>
          <p:cNvSpPr txBox="1"/>
          <p:nvPr/>
        </p:nvSpPr>
        <p:spPr>
          <a:xfrm>
            <a:off x="863600" y="4470400"/>
            <a:ext cx="10541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Затем произошел распад Латинской империи, она разделилась на: </a:t>
            </a:r>
            <a:r>
              <a:rPr lang="ru-RU" sz="2400" b="1" dirty="0">
                <a:solidFill>
                  <a:srgbClr val="6B2D6B"/>
                </a:solidFill>
                <a:latin typeface="Segoe UI" panose="020B0502040204020203" pitchFamily="34" charset="0"/>
              </a:rPr>
              <a:t>Никейскую, </a:t>
            </a:r>
            <a:r>
              <a:rPr lang="ru-RU" sz="2400" b="1" dirty="0" err="1">
                <a:solidFill>
                  <a:srgbClr val="6B2D6B"/>
                </a:solidFill>
                <a:latin typeface="Segoe UI" panose="020B0502040204020203" pitchFamily="34" charset="0"/>
              </a:rPr>
              <a:t>Трапезундскую</a:t>
            </a:r>
            <a:r>
              <a:rPr lang="ru-RU" sz="2400" b="1" dirty="0">
                <a:solidFill>
                  <a:srgbClr val="6B2D6B"/>
                </a:solidFill>
                <a:latin typeface="Segoe UI" panose="020B0502040204020203" pitchFamily="34" charset="0"/>
              </a:rPr>
              <a:t> империи и Эпирское царство.</a:t>
            </a:r>
          </a:p>
        </p:txBody>
      </p:sp>
      <p:sp>
        <p:nvSpPr>
          <p:cNvPr id="11" name="States bar">
            <a:extLst>
              <a:ext uri="{FF2B5EF4-FFF2-40B4-BE49-F238E27FC236}">
                <a16:creationId xmlns:a16="http://schemas.microsoft.com/office/drawing/2014/main" id="{CD9026B9-49B6-D4FC-8AD2-A130E0F89A91}"/>
              </a:ext>
            </a:extLst>
          </p:cNvPr>
          <p:cNvSpPr/>
          <p:nvPr/>
        </p:nvSpPr>
        <p:spPr>
          <a:xfrm>
            <a:off x="711200" y="4445000"/>
            <a:ext cx="50800" cy="782320"/>
          </a:xfrm>
          <a:prstGeom prst="rect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1AF6194C-3CCD-B774-C493-CA414826540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0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3DDDC19-7858-EA9D-3695-21D74C329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0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3D5A80"/>
                </a:solidFill>
                <a:latin typeface="Cambria" panose="02040503050406030204" pitchFamily="18" charset="0"/>
              </a:rPr>
              <a:t>Латинская империя, столица - Константинополь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269F6AC4-7849-D255-A3FB-A77A0C514151}"/>
              </a:ext>
            </a:extLst>
          </p:cNvPr>
          <p:cNvCxnSpPr/>
          <p:nvPr/>
        </p:nvCxnSpPr>
        <p:spPr>
          <a:xfrm>
            <a:off x="609600" y="911352"/>
            <a:ext cx="2540000" cy="0"/>
          </a:xfrm>
          <a:prstGeom prst="line">
            <a:avLst/>
          </a:prstGeom>
          <a:ln w="19050">
            <a:solidFill>
              <a:srgbClr val="3D5A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83DD3D4D-4C8B-D75E-FFB7-902CFA08EAAC}"/>
              </a:ext>
            </a:extLst>
          </p:cNvPr>
          <p:cNvSpPr/>
          <p:nvPr/>
        </p:nvSpPr>
        <p:spPr>
          <a:xfrm>
            <a:off x="3213100" y="866902"/>
            <a:ext cx="88900" cy="88900"/>
          </a:xfrm>
          <a:prstGeom prst="diamond">
            <a:avLst/>
          </a:prstGeom>
          <a:solidFill>
            <a:srgbClr val="AE862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ap 1205 mount">
            <a:extLst>
              <a:ext uri="{FF2B5EF4-FFF2-40B4-BE49-F238E27FC236}">
                <a16:creationId xmlns:a16="http://schemas.microsoft.com/office/drawing/2014/main" id="{D350A66A-F5A2-3E24-6BED-0B29ECFF497E}"/>
              </a:ext>
            </a:extLst>
          </p:cNvPr>
          <p:cNvSpPr/>
          <p:nvPr/>
        </p:nvSpPr>
        <p:spPr>
          <a:xfrm>
            <a:off x="843280" y="1041400"/>
            <a:ext cx="1050544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Map 1205" descr="Латинская империя и государства на территории Византии в 1205 г. Карта из исходной презентации">
            <a:extLst>
              <a:ext uri="{FF2B5EF4-FFF2-40B4-BE49-F238E27FC236}">
                <a16:creationId xmlns:a16="http://schemas.microsoft.com/office/drawing/2014/main" id="{1C490D6F-B9B3-C9CD-0F3A-48040887587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" y="1143000"/>
            <a:ext cx="10302240" cy="5283200"/>
          </a:xfrm>
          <a:prstGeom prst="rect">
            <a:avLst/>
          </a:prstGeom>
        </p:spPr>
      </p:pic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789468E6-39F0-D606-6364-4665A52A0CF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34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>
            <a:extLst>
              <a:ext uri="{FF2B5EF4-FFF2-40B4-BE49-F238E27FC236}">
                <a16:creationId xmlns:a16="http://schemas.microsoft.com/office/drawing/2014/main" id="{FDC09BA3-E413-A21C-7FB9-7F704C4D5CB8}"/>
              </a:ext>
            </a:extLst>
          </p:cNvPr>
          <p:cNvSpPr/>
          <p:nvPr/>
        </p:nvSpPr>
        <p:spPr>
          <a:xfrm>
            <a:off x="609600" y="508000"/>
            <a:ext cx="76200" cy="1905000"/>
          </a:xfrm>
          <a:prstGeom prst="rect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eakened">
            <a:extLst>
              <a:ext uri="{FF2B5EF4-FFF2-40B4-BE49-F238E27FC236}">
                <a16:creationId xmlns:a16="http://schemas.microsoft.com/office/drawing/2014/main" id="{5E5A34E9-FEE5-3603-C587-2AA927F2CF86}"/>
              </a:ext>
            </a:extLst>
          </p:cNvPr>
          <p:cNvSpPr txBox="1"/>
          <p:nvPr/>
        </p:nvSpPr>
        <p:spPr>
          <a:xfrm>
            <a:off x="863600" y="457200"/>
            <a:ext cx="3429000" cy="35532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b="1" dirty="0">
                <a:solidFill>
                  <a:srgbClr val="6B2D6B"/>
                </a:solidFill>
                <a:latin typeface="Cambria" panose="02040503050406030204" pitchFamily="18" charset="0"/>
              </a:rPr>
              <a:t>Византийская империя</a:t>
            </a:r>
            <a:r>
              <a:rPr lang="ru-RU" sz="2800" dirty="0">
                <a:solidFill>
                  <a:srgbClr val="2A2428"/>
                </a:solidFill>
                <a:latin typeface="Cambria" panose="02040503050406030204" pitchFamily="18" charset="0"/>
              </a:rPr>
              <a:t> после потери своих территорий на Ближнем Востоке и других земель </a:t>
            </a:r>
            <a:r>
              <a:rPr lang="ru-RU" sz="2800" b="1" dirty="0">
                <a:solidFill>
                  <a:srgbClr val="A3262A"/>
                </a:solidFill>
                <a:latin typeface="Cambria" panose="02040503050406030204" pitchFamily="18" charset="0"/>
              </a:rPr>
              <a:t>утратила былое могущество.</a:t>
            </a:r>
          </a:p>
        </p:txBody>
      </p:sp>
      <p:grpSp>
        <p:nvGrpSpPr>
          <p:cNvPr id="19" name="Tesserae">
            <a:extLst>
              <a:ext uri="{FF2B5EF4-FFF2-40B4-BE49-F238E27FC236}">
                <a16:creationId xmlns:a16="http://schemas.microsoft.com/office/drawing/2014/main" id="{B53CC927-26DB-5BC6-5DB9-FC95E9185682}"/>
              </a:ext>
            </a:extLst>
          </p:cNvPr>
          <p:cNvGrpSpPr/>
          <p:nvPr/>
        </p:nvGrpSpPr>
        <p:grpSpPr>
          <a:xfrm>
            <a:off x="863600" y="4289870"/>
            <a:ext cx="1479550" cy="86360"/>
            <a:chOff x="863600" y="4289870"/>
            <a:chExt cx="1479550" cy="8636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8578A70-D1FD-E3B3-1CBF-65240D827BBA}"/>
                </a:ext>
              </a:extLst>
            </p:cNvPr>
            <p:cNvSpPr/>
            <p:nvPr/>
          </p:nvSpPr>
          <p:spPr>
            <a:xfrm>
              <a:off x="863600" y="428987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570AB89-42CB-EF99-6B9D-FBC40C70CFFF}"/>
                </a:ext>
              </a:extLst>
            </p:cNvPr>
            <p:cNvSpPr/>
            <p:nvPr/>
          </p:nvSpPr>
          <p:spPr>
            <a:xfrm>
              <a:off x="971550" y="430003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F087090-2871-11A9-5AA7-1C93401C9E12}"/>
                </a:ext>
              </a:extLst>
            </p:cNvPr>
            <p:cNvSpPr/>
            <p:nvPr/>
          </p:nvSpPr>
          <p:spPr>
            <a:xfrm>
              <a:off x="1079500" y="428987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185B8A2-D732-FF16-4CEB-D5B75BDD4293}"/>
                </a:ext>
              </a:extLst>
            </p:cNvPr>
            <p:cNvSpPr/>
            <p:nvPr/>
          </p:nvSpPr>
          <p:spPr>
            <a:xfrm>
              <a:off x="1187450" y="43000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2866118-C5FC-9D06-A0B3-EC4B97890584}"/>
                </a:ext>
              </a:extLst>
            </p:cNvPr>
            <p:cNvSpPr/>
            <p:nvPr/>
          </p:nvSpPr>
          <p:spPr>
            <a:xfrm>
              <a:off x="1295400" y="428987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9A599AB-2D7B-838D-2445-F9D010A4FD9B}"/>
                </a:ext>
              </a:extLst>
            </p:cNvPr>
            <p:cNvSpPr/>
            <p:nvPr/>
          </p:nvSpPr>
          <p:spPr>
            <a:xfrm>
              <a:off x="1403350" y="43000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F8E5417-0BE9-0E8A-8ED9-C11CEA560832}"/>
                </a:ext>
              </a:extLst>
            </p:cNvPr>
            <p:cNvSpPr/>
            <p:nvPr/>
          </p:nvSpPr>
          <p:spPr>
            <a:xfrm>
              <a:off x="1511300" y="428987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54BB301-F780-39A2-7DF0-594CD54A442E}"/>
                </a:ext>
              </a:extLst>
            </p:cNvPr>
            <p:cNvSpPr/>
            <p:nvPr/>
          </p:nvSpPr>
          <p:spPr>
            <a:xfrm>
              <a:off x="1619250" y="430003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300327D-001D-E649-3409-EB251250576A}"/>
                </a:ext>
              </a:extLst>
            </p:cNvPr>
            <p:cNvSpPr/>
            <p:nvPr/>
          </p:nvSpPr>
          <p:spPr>
            <a:xfrm>
              <a:off x="1727200" y="428987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562005A-EAF9-566C-D4D4-76364BDA5BAD}"/>
                </a:ext>
              </a:extLst>
            </p:cNvPr>
            <p:cNvSpPr/>
            <p:nvPr/>
          </p:nvSpPr>
          <p:spPr>
            <a:xfrm>
              <a:off x="1835150" y="43000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2AE19D1B-597D-9423-E3B9-F5321D1FA969}"/>
                </a:ext>
              </a:extLst>
            </p:cNvPr>
            <p:cNvSpPr/>
            <p:nvPr/>
          </p:nvSpPr>
          <p:spPr>
            <a:xfrm>
              <a:off x="1943100" y="428987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BF6EF30-2C69-A6D0-930A-A8D7B7F72592}"/>
                </a:ext>
              </a:extLst>
            </p:cNvPr>
            <p:cNvSpPr/>
            <p:nvPr/>
          </p:nvSpPr>
          <p:spPr>
            <a:xfrm>
              <a:off x="2051050" y="43000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E77D07E-50E5-1BFA-622F-E567BCF6B327}"/>
                </a:ext>
              </a:extLst>
            </p:cNvPr>
            <p:cNvSpPr/>
            <p:nvPr/>
          </p:nvSpPr>
          <p:spPr>
            <a:xfrm>
              <a:off x="2159000" y="428987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B655F7A9-BB4A-082A-77A7-F9E32B248DD3}"/>
                </a:ext>
              </a:extLst>
            </p:cNvPr>
            <p:cNvSpPr/>
            <p:nvPr/>
          </p:nvSpPr>
          <p:spPr>
            <a:xfrm>
              <a:off x="2266950" y="430003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Map XIII c mount">
            <a:extLst>
              <a:ext uri="{FF2B5EF4-FFF2-40B4-BE49-F238E27FC236}">
                <a16:creationId xmlns:a16="http://schemas.microsoft.com/office/drawing/2014/main" id="{2FBF5810-5032-EA0B-54C4-F122AEDE1C78}"/>
              </a:ext>
            </a:extLst>
          </p:cNvPr>
          <p:cNvSpPr/>
          <p:nvPr/>
        </p:nvSpPr>
        <p:spPr>
          <a:xfrm>
            <a:off x="4470400" y="254000"/>
            <a:ext cx="7213600" cy="489632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Map XIII c" descr="Византийская империя и соседние государства в XIII в. Карта В. В. Николаева (2006) из исходной презентации">
            <a:extLst>
              <a:ext uri="{FF2B5EF4-FFF2-40B4-BE49-F238E27FC236}">
                <a16:creationId xmlns:a16="http://schemas.microsoft.com/office/drawing/2014/main" id="{A0F5DB8A-F08F-BCC8-470F-62DAEF04B25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5600"/>
            <a:ext cx="7010400" cy="4693127"/>
          </a:xfrm>
          <a:prstGeom prst="rect">
            <a:avLst/>
          </a:prstGeom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75889CFD-94C7-890D-CC35-E9A9E8305BE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77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480EEA5-84B8-7376-E6B5-1831D7CC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4826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4C8A35"/>
                </a:solidFill>
                <a:latin typeface="Cambria" panose="02040503050406030204" pitchFamily="18" charset="0"/>
              </a:rPr>
              <a:t>Болгария</a:t>
            </a:r>
            <a:r>
              <a:rPr lang="ru-RU" sz="3800" dirty="0">
                <a:solidFill>
                  <a:srgbClr val="2A2428"/>
                </a:solidFill>
                <a:latin typeface="Cambria" panose="02040503050406030204" pitchFamily="18" charset="0"/>
              </a:rPr>
              <a:t> и </a:t>
            </a:r>
            <a:r>
              <a:rPr lang="ru-RU" sz="3800" dirty="0">
                <a:solidFill>
                  <a:srgbClr val="B0336A"/>
                </a:solidFill>
                <a:latin typeface="Cambria" panose="02040503050406030204" pitchFamily="18" charset="0"/>
              </a:rPr>
              <a:t>Сербия</a:t>
            </a:r>
          </a:p>
        </p:txBody>
      </p:sp>
      <p:grpSp>
        <p:nvGrpSpPr>
          <p:cNvPr id="15" name="Tesserae">
            <a:extLst>
              <a:ext uri="{FF2B5EF4-FFF2-40B4-BE49-F238E27FC236}">
                <a16:creationId xmlns:a16="http://schemas.microsoft.com/office/drawing/2014/main" id="{8FC05A7D-6B74-2B30-FE63-B282EE119043}"/>
              </a:ext>
            </a:extLst>
          </p:cNvPr>
          <p:cNvGrpSpPr/>
          <p:nvPr/>
        </p:nvGrpSpPr>
        <p:grpSpPr>
          <a:xfrm>
            <a:off x="609600" y="1007364"/>
            <a:ext cx="1263650" cy="86360"/>
            <a:chOff x="609600" y="1007364"/>
            <a:chExt cx="1263650" cy="8636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7BB57BF7-1062-4124-71ED-6D5A9663F11D}"/>
                </a:ext>
              </a:extLst>
            </p:cNvPr>
            <p:cNvSpPr/>
            <p:nvPr/>
          </p:nvSpPr>
          <p:spPr>
            <a:xfrm>
              <a:off x="609600" y="100736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8F267F73-B5E5-F83E-2BAE-6413A45F6BD6}"/>
                </a:ext>
              </a:extLst>
            </p:cNvPr>
            <p:cNvSpPr/>
            <p:nvPr/>
          </p:nvSpPr>
          <p:spPr>
            <a:xfrm>
              <a:off x="717550" y="1017524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188DF27-0231-82EC-8226-9B1BADBD79D5}"/>
                </a:ext>
              </a:extLst>
            </p:cNvPr>
            <p:cNvSpPr/>
            <p:nvPr/>
          </p:nvSpPr>
          <p:spPr>
            <a:xfrm>
              <a:off x="825500" y="100736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5AC7EB5-FB0E-EF0B-271D-27F36DE874A8}"/>
                </a:ext>
              </a:extLst>
            </p:cNvPr>
            <p:cNvSpPr/>
            <p:nvPr/>
          </p:nvSpPr>
          <p:spPr>
            <a:xfrm>
              <a:off x="933450" y="101752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969CBB7-3407-31C6-7281-19F4FFF8D622}"/>
                </a:ext>
              </a:extLst>
            </p:cNvPr>
            <p:cNvSpPr/>
            <p:nvPr/>
          </p:nvSpPr>
          <p:spPr>
            <a:xfrm>
              <a:off x="1041400" y="1007364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922FCB5-5BBD-A059-068B-65D1ED28E53B}"/>
                </a:ext>
              </a:extLst>
            </p:cNvPr>
            <p:cNvSpPr/>
            <p:nvPr/>
          </p:nvSpPr>
          <p:spPr>
            <a:xfrm>
              <a:off x="1149350" y="101752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826160F-3F55-ED65-76BF-E608896E5115}"/>
                </a:ext>
              </a:extLst>
            </p:cNvPr>
            <p:cNvSpPr/>
            <p:nvPr/>
          </p:nvSpPr>
          <p:spPr>
            <a:xfrm>
              <a:off x="1257300" y="100736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FCBF547-F4D3-A528-D8A5-545A95D3F020}"/>
                </a:ext>
              </a:extLst>
            </p:cNvPr>
            <p:cNvSpPr/>
            <p:nvPr/>
          </p:nvSpPr>
          <p:spPr>
            <a:xfrm>
              <a:off x="1365250" y="1017524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14B4B594-7E53-C6CC-34CF-497D602FA8AA}"/>
                </a:ext>
              </a:extLst>
            </p:cNvPr>
            <p:cNvSpPr/>
            <p:nvPr/>
          </p:nvSpPr>
          <p:spPr>
            <a:xfrm>
              <a:off x="1473200" y="100736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C0335A19-4D08-D843-A59F-F68C59D4D095}"/>
                </a:ext>
              </a:extLst>
            </p:cNvPr>
            <p:cNvSpPr/>
            <p:nvPr/>
          </p:nvSpPr>
          <p:spPr>
            <a:xfrm>
              <a:off x="1581150" y="101752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B4BE47F-494C-6895-09C9-8F86195A3696}"/>
                </a:ext>
              </a:extLst>
            </p:cNvPr>
            <p:cNvSpPr/>
            <p:nvPr/>
          </p:nvSpPr>
          <p:spPr>
            <a:xfrm>
              <a:off x="1689100" y="1007364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FBDC5898-2001-317A-7E86-E8DFA3EF392D}"/>
                </a:ext>
              </a:extLst>
            </p:cNvPr>
            <p:cNvSpPr/>
            <p:nvPr/>
          </p:nvSpPr>
          <p:spPr>
            <a:xfrm>
              <a:off x="1797050" y="1017524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6" name="Rule">
            <a:extLst>
              <a:ext uri="{FF2B5EF4-FFF2-40B4-BE49-F238E27FC236}">
                <a16:creationId xmlns:a16="http://schemas.microsoft.com/office/drawing/2014/main" id="{E9817E83-49E7-9F69-89DD-14D63B2EA028}"/>
              </a:ext>
            </a:extLst>
          </p:cNvPr>
          <p:cNvCxnSpPr/>
          <p:nvPr/>
        </p:nvCxnSpPr>
        <p:spPr>
          <a:xfrm>
            <a:off x="2006600" y="1045464"/>
            <a:ext cx="15240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ivals">
            <a:extLst>
              <a:ext uri="{FF2B5EF4-FFF2-40B4-BE49-F238E27FC236}">
                <a16:creationId xmlns:a16="http://schemas.microsoft.com/office/drawing/2014/main" id="{029F1120-C7BA-5022-059F-3EC9DC137C95}"/>
              </a:ext>
            </a:extLst>
          </p:cNvPr>
          <p:cNvSpPr txBox="1"/>
          <p:nvPr/>
        </p:nvSpPr>
        <p:spPr>
          <a:xfrm>
            <a:off x="609600" y="1625600"/>
            <a:ext cx="4572000" cy="16978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До второй половины XIV в. </a:t>
            </a:r>
            <a:r>
              <a:rPr lang="ru-RU" sz="2700" b="1" dirty="0">
                <a:solidFill>
                  <a:srgbClr val="6B2D6B"/>
                </a:solidFill>
                <a:latin typeface="Segoe UI" panose="020B0502040204020203" pitchFamily="34" charset="0"/>
              </a:rPr>
              <a:t>Византия</a:t>
            </a: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 соперничала на Балканах </a:t>
            </a:r>
            <a:r>
              <a:rPr lang="ru-RU" sz="2700" b="1" dirty="0">
                <a:solidFill>
                  <a:srgbClr val="4C8A35"/>
                </a:solidFill>
                <a:latin typeface="Segoe UI" panose="020B0502040204020203" pitchFamily="34" charset="0"/>
              </a:rPr>
              <a:t>Болгарией</a:t>
            </a: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 и </a:t>
            </a:r>
            <a:r>
              <a:rPr lang="ru-RU" sz="2700" b="1" dirty="0">
                <a:solidFill>
                  <a:srgbClr val="B0336A"/>
                </a:solidFill>
                <a:latin typeface="Segoe UI" panose="020B0502040204020203" pitchFamily="34" charset="0"/>
              </a:rPr>
              <a:t>Сербией.</a:t>
            </a:r>
          </a:p>
        </p:txBody>
      </p:sp>
      <p:sp>
        <p:nvSpPr>
          <p:cNvPr id="18" name="Map Bulgaria Serbia mount">
            <a:extLst>
              <a:ext uri="{FF2B5EF4-FFF2-40B4-BE49-F238E27FC236}">
                <a16:creationId xmlns:a16="http://schemas.microsoft.com/office/drawing/2014/main" id="{9E09FDAD-02BE-9BB4-6807-9541A98120A8}"/>
              </a:ext>
            </a:extLst>
          </p:cNvPr>
          <p:cNvSpPr/>
          <p:nvPr/>
        </p:nvSpPr>
        <p:spPr>
          <a:xfrm>
            <a:off x="5461000" y="1146810"/>
            <a:ext cx="6223000" cy="46913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Map Bulgaria Serbia" descr="Болгария и Сербия в XIII–XIV вв. Школьная историческая карта из исходной презентации">
            <a:extLst>
              <a:ext uri="{FF2B5EF4-FFF2-40B4-BE49-F238E27FC236}">
                <a16:creationId xmlns:a16="http://schemas.microsoft.com/office/drawing/2014/main" id="{3D81F625-3573-11E4-5563-3E425FC9C9F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48410"/>
            <a:ext cx="6019800" cy="4488180"/>
          </a:xfrm>
          <a:prstGeom prst="rect">
            <a:avLst/>
          </a:prstGeom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28535622-2C36-4A63-B236-9C2A7F5BCA9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619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9ECD66F-DDF1-4EE8-907E-77C294B2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533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4C8A35"/>
                </a:solidFill>
                <a:latin typeface="Cambria" panose="02040503050406030204" pitchFamily="18" charset="0"/>
              </a:rPr>
              <a:t>Болгария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29955C8-FC50-9125-3A2E-827AA26B33D0}"/>
              </a:ext>
            </a:extLst>
          </p:cNvPr>
          <p:cNvCxnSpPr/>
          <p:nvPr/>
        </p:nvCxnSpPr>
        <p:spPr>
          <a:xfrm>
            <a:off x="609600" y="1023620"/>
            <a:ext cx="2540000" cy="0"/>
          </a:xfrm>
          <a:prstGeom prst="line">
            <a:avLst/>
          </a:prstGeom>
          <a:ln w="19050">
            <a:solidFill>
              <a:srgbClr val="4C8A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21E52872-199C-6090-8187-32E81A12E950}"/>
              </a:ext>
            </a:extLst>
          </p:cNvPr>
          <p:cNvSpPr/>
          <p:nvPr/>
        </p:nvSpPr>
        <p:spPr>
          <a:xfrm>
            <a:off x="3213100" y="979170"/>
            <a:ext cx="88900" cy="88900"/>
          </a:xfrm>
          <a:prstGeom prst="diamond">
            <a:avLst/>
          </a:prstGeom>
          <a:solidFill>
            <a:srgbClr val="AE862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Bulgaria 1 card">
            <a:extLst>
              <a:ext uri="{FF2B5EF4-FFF2-40B4-BE49-F238E27FC236}">
                <a16:creationId xmlns:a16="http://schemas.microsoft.com/office/drawing/2014/main" id="{1B936D24-508C-503B-6F13-F72A99372709}"/>
              </a:ext>
            </a:extLst>
          </p:cNvPr>
          <p:cNvSpPr/>
          <p:nvPr/>
        </p:nvSpPr>
        <p:spPr>
          <a:xfrm>
            <a:off x="609600" y="1320800"/>
            <a:ext cx="5969000" cy="1305560"/>
          </a:xfrm>
          <a:prstGeom prst="roundRect">
            <a:avLst>
              <a:gd name="adj" fmla="val 6000"/>
            </a:avLst>
          </a:prstGeom>
          <a:solidFill>
            <a:srgbClr val="E6F0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ulgaria 1">
            <a:extLst>
              <a:ext uri="{FF2B5EF4-FFF2-40B4-BE49-F238E27FC236}">
                <a16:creationId xmlns:a16="http://schemas.microsoft.com/office/drawing/2014/main" id="{DF46A412-B527-A808-7CD7-4E70142242A2}"/>
              </a:ext>
            </a:extLst>
          </p:cNvPr>
          <p:cNvSpPr txBox="1"/>
          <p:nvPr/>
        </p:nvSpPr>
        <p:spPr>
          <a:xfrm>
            <a:off x="838200" y="1447800"/>
            <a:ext cx="5588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6B2D6B"/>
                </a:solidFill>
                <a:latin typeface="Segoe UI" panose="020B0502040204020203" pitchFamily="34" charset="0"/>
              </a:rPr>
              <a:t>В начале XI в.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 была захвачена Византией, </a:t>
            </a:r>
            <a:r>
              <a:rPr lang="ru-RU" sz="2300" b="1" dirty="0">
                <a:solidFill>
                  <a:srgbClr val="4C8A35"/>
                </a:solidFill>
                <a:latin typeface="Segoe UI" panose="020B0502040204020203" pitchFamily="34" charset="0"/>
              </a:rPr>
              <a:t>в конце XII в.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 после восстания вновь обрела независимость.</a:t>
            </a:r>
          </a:p>
        </p:txBody>
      </p:sp>
      <p:sp>
        <p:nvSpPr>
          <p:cNvPr id="7" name="Bulgaria 1 bar">
            <a:extLst>
              <a:ext uri="{FF2B5EF4-FFF2-40B4-BE49-F238E27FC236}">
                <a16:creationId xmlns:a16="http://schemas.microsoft.com/office/drawing/2014/main" id="{BD608F49-4F75-5D4B-20B1-EE676E55E0A4}"/>
              </a:ext>
            </a:extLst>
          </p:cNvPr>
          <p:cNvSpPr/>
          <p:nvPr/>
        </p:nvSpPr>
        <p:spPr>
          <a:xfrm>
            <a:off x="711200" y="1447800"/>
            <a:ext cx="50800" cy="1051560"/>
          </a:xfrm>
          <a:prstGeom prst="rect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Bulgaria 2 card">
            <a:extLst>
              <a:ext uri="{FF2B5EF4-FFF2-40B4-BE49-F238E27FC236}">
                <a16:creationId xmlns:a16="http://schemas.microsoft.com/office/drawing/2014/main" id="{32E826E1-ACD9-E75A-374E-410C9EB0550B}"/>
              </a:ext>
            </a:extLst>
          </p:cNvPr>
          <p:cNvSpPr/>
          <p:nvPr/>
        </p:nvSpPr>
        <p:spPr>
          <a:xfrm>
            <a:off x="609600" y="2905760"/>
            <a:ext cx="5969000" cy="955040"/>
          </a:xfrm>
          <a:prstGeom prst="roundRect">
            <a:avLst>
              <a:gd name="adj" fmla="val 6000"/>
            </a:avLst>
          </a:prstGeom>
          <a:solidFill>
            <a:srgbClr val="E6F0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Bulgaria 2">
            <a:extLst>
              <a:ext uri="{FF2B5EF4-FFF2-40B4-BE49-F238E27FC236}">
                <a16:creationId xmlns:a16="http://schemas.microsoft.com/office/drawing/2014/main" id="{EE87D8B6-C8A9-AA86-BE5E-F8A0B1FB5CEA}"/>
              </a:ext>
            </a:extLst>
          </p:cNvPr>
          <p:cNvSpPr txBox="1"/>
          <p:nvPr/>
        </p:nvSpPr>
        <p:spPr>
          <a:xfrm>
            <a:off x="838200" y="3032760"/>
            <a:ext cx="5588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Образовалось </a:t>
            </a:r>
            <a:r>
              <a:rPr lang="ru-RU" sz="2300" b="1" dirty="0">
                <a:solidFill>
                  <a:srgbClr val="4C8A35"/>
                </a:solidFill>
                <a:latin typeface="Segoe UI" panose="020B0502040204020203" pitchFamily="34" charset="0"/>
              </a:rPr>
              <a:t>Второе Болгарское царство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, столица – город </a:t>
            </a:r>
            <a:r>
              <a:rPr lang="ru-RU" sz="2300" b="1" dirty="0">
                <a:solidFill>
                  <a:srgbClr val="4C8A35"/>
                </a:solidFill>
                <a:latin typeface="Segoe UI" panose="020B0502040204020203" pitchFamily="34" charset="0"/>
              </a:rPr>
              <a:t>Тырново.</a:t>
            </a:r>
          </a:p>
        </p:txBody>
      </p:sp>
      <p:sp>
        <p:nvSpPr>
          <p:cNvPr id="10" name="Bulgaria 2 bar">
            <a:extLst>
              <a:ext uri="{FF2B5EF4-FFF2-40B4-BE49-F238E27FC236}">
                <a16:creationId xmlns:a16="http://schemas.microsoft.com/office/drawing/2014/main" id="{CC83D2E0-EA66-B5F9-C9F7-ECF47614B00A}"/>
              </a:ext>
            </a:extLst>
          </p:cNvPr>
          <p:cNvSpPr/>
          <p:nvPr/>
        </p:nvSpPr>
        <p:spPr>
          <a:xfrm>
            <a:off x="711200" y="3032760"/>
            <a:ext cx="50800" cy="701040"/>
          </a:xfrm>
          <a:prstGeom prst="rect">
            <a:avLst/>
          </a:prstGeom>
          <a:solidFill>
            <a:srgbClr val="4C8A3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Bulgaria 3 card">
            <a:extLst>
              <a:ext uri="{FF2B5EF4-FFF2-40B4-BE49-F238E27FC236}">
                <a16:creationId xmlns:a16="http://schemas.microsoft.com/office/drawing/2014/main" id="{F6002E4D-731C-77BD-0D1E-95B0EC42E76A}"/>
              </a:ext>
            </a:extLst>
          </p:cNvPr>
          <p:cNvSpPr/>
          <p:nvPr/>
        </p:nvSpPr>
        <p:spPr>
          <a:xfrm>
            <a:off x="609600" y="4140200"/>
            <a:ext cx="5969000" cy="1656080"/>
          </a:xfrm>
          <a:prstGeom prst="roundRect">
            <a:avLst>
              <a:gd name="adj" fmla="val 6000"/>
            </a:avLst>
          </a:prstGeom>
          <a:solidFill>
            <a:srgbClr val="E6F0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Bulgaria 3">
            <a:extLst>
              <a:ext uri="{FF2B5EF4-FFF2-40B4-BE49-F238E27FC236}">
                <a16:creationId xmlns:a16="http://schemas.microsoft.com/office/drawing/2014/main" id="{A8ED74BD-E9B6-C0FB-7E65-086C74081001}"/>
              </a:ext>
            </a:extLst>
          </p:cNvPr>
          <p:cNvSpPr txBox="1"/>
          <p:nvPr/>
        </p:nvSpPr>
        <p:spPr>
          <a:xfrm>
            <a:off x="838200" y="4267200"/>
            <a:ext cx="5588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4C8A35"/>
                </a:solidFill>
                <a:latin typeface="Segoe UI" panose="020B0502040204020203" pitchFamily="34" charset="0"/>
              </a:rPr>
              <a:t>В начале XIII в.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 Болгария была на подъеме, но в середине столетия сюда вторглись </a:t>
            </a:r>
            <a:r>
              <a:rPr lang="ru-RU" sz="2300" b="1" dirty="0">
                <a:solidFill>
                  <a:srgbClr val="A3262A"/>
                </a:solidFill>
                <a:latin typeface="Segoe UI" panose="020B0502040204020203" pitchFamily="34" charset="0"/>
              </a:rPr>
              <a:t>монголы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, что привело к ослаблению Болгарии.</a:t>
            </a:r>
          </a:p>
        </p:txBody>
      </p:sp>
      <p:sp>
        <p:nvSpPr>
          <p:cNvPr id="13" name="Bulgaria 3 bar">
            <a:extLst>
              <a:ext uri="{FF2B5EF4-FFF2-40B4-BE49-F238E27FC236}">
                <a16:creationId xmlns:a16="http://schemas.microsoft.com/office/drawing/2014/main" id="{6D7F9FB9-8044-C4D4-4F13-0423B4F6F24E}"/>
              </a:ext>
            </a:extLst>
          </p:cNvPr>
          <p:cNvSpPr/>
          <p:nvPr/>
        </p:nvSpPr>
        <p:spPr>
          <a:xfrm>
            <a:off x="711200" y="4267200"/>
            <a:ext cx="50800" cy="1402080"/>
          </a:xfrm>
          <a:prstGeom prst="rect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Tsarevets" descr="Крепость Царевец в Велико-Тырнове — бывшей столице Второго Болгарского царства. Аэрофотография, 2021">
            <a:extLst>
              <a:ext uri="{FF2B5EF4-FFF2-40B4-BE49-F238E27FC236}">
                <a16:creationId xmlns:a16="http://schemas.microsoft.com/office/drawing/2014/main" id="{5661F97A-4E54-A972-BD6E-5ED3A6BAF06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320800"/>
            <a:ext cx="4724400" cy="5080000"/>
          </a:xfrm>
          <a:prstGeom prst="roundRect">
            <a:avLst>
              <a:gd name="adj" fmla="val 4000"/>
            </a:avLst>
          </a:prstGeom>
          <a:ln w="15875">
            <a:solidFill>
              <a:srgbClr val="4C8A3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F9D42479-714C-04FA-7DCF-97417F91B10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50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van Alexander">
            <a:extLst>
              <a:ext uri="{FF2B5EF4-FFF2-40B4-BE49-F238E27FC236}">
                <a16:creationId xmlns:a16="http://schemas.microsoft.com/office/drawing/2014/main" id="{E1087016-338F-F1AD-9E26-CE8880C66C94}"/>
              </a:ext>
            </a:extLst>
          </p:cNvPr>
          <p:cNvSpPr txBox="1"/>
          <p:nvPr/>
        </p:nvSpPr>
        <p:spPr>
          <a:xfrm>
            <a:off x="609600" y="762000"/>
            <a:ext cx="6604000" cy="17927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b="1" dirty="0">
                <a:solidFill>
                  <a:srgbClr val="4C8A35"/>
                </a:solidFill>
                <a:latin typeface="Cambria" panose="02040503050406030204" pitchFamily="18" charset="0"/>
              </a:rPr>
              <a:t>В середине XIV в.</a:t>
            </a:r>
            <a:r>
              <a:rPr lang="ru-RU" sz="2800" dirty="0">
                <a:solidFill>
                  <a:srgbClr val="2A2428"/>
                </a:solidFill>
                <a:latin typeface="Segoe UI" panose="020B0502040204020203" pitchFamily="34" charset="0"/>
              </a:rPr>
              <a:t> Болгария снова укрепилась при </a:t>
            </a:r>
            <a:r>
              <a:rPr lang="ru-RU" sz="2800" b="1" dirty="0">
                <a:solidFill>
                  <a:srgbClr val="4C8A35"/>
                </a:solidFill>
                <a:latin typeface="Segoe UI" panose="020B0502040204020203" pitchFamily="34" charset="0"/>
              </a:rPr>
              <a:t>царе Иване Александре</a:t>
            </a:r>
            <a:r>
              <a:rPr lang="ru-RU" sz="2800" dirty="0">
                <a:solidFill>
                  <a:srgbClr val="2A2428"/>
                </a:solidFill>
                <a:latin typeface="Segoe UI" panose="020B0502040204020203" pitchFamily="34" charset="0"/>
              </a:rPr>
              <a:t>, но после его смерти страна разделилась </a:t>
            </a:r>
            <a:r>
              <a:rPr lang="ru-RU" sz="2800" b="1" dirty="0">
                <a:solidFill>
                  <a:srgbClr val="A3262A"/>
                </a:solidFill>
                <a:latin typeface="Segoe UI" panose="020B0502040204020203" pitchFamily="34" charset="0"/>
              </a:rPr>
              <a:t>на две части.</a:t>
            </a:r>
          </a:p>
        </p:txBody>
      </p:sp>
      <p:grpSp>
        <p:nvGrpSpPr>
          <p:cNvPr id="20" name="Tesserae">
            <a:extLst>
              <a:ext uri="{FF2B5EF4-FFF2-40B4-BE49-F238E27FC236}">
                <a16:creationId xmlns:a16="http://schemas.microsoft.com/office/drawing/2014/main" id="{795A2516-EAB1-FDDA-993F-60AE0899F12D}"/>
              </a:ext>
            </a:extLst>
          </p:cNvPr>
          <p:cNvGrpSpPr/>
          <p:nvPr/>
        </p:nvGrpSpPr>
        <p:grpSpPr>
          <a:xfrm>
            <a:off x="609600" y="2834132"/>
            <a:ext cx="1695450" cy="86360"/>
            <a:chOff x="609600" y="2834132"/>
            <a:chExt cx="1695450" cy="8636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6FA0977-F9A9-39D1-9048-2C92AD5EE0AC}"/>
                </a:ext>
              </a:extLst>
            </p:cNvPr>
            <p:cNvSpPr/>
            <p:nvPr/>
          </p:nvSpPr>
          <p:spPr>
            <a:xfrm>
              <a:off x="609600" y="283413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D06CF405-4931-897D-1B2C-3CCB364ECF2C}"/>
                </a:ext>
              </a:extLst>
            </p:cNvPr>
            <p:cNvSpPr/>
            <p:nvPr/>
          </p:nvSpPr>
          <p:spPr>
            <a:xfrm>
              <a:off x="717550" y="2844292"/>
              <a:ext cx="76200" cy="76200"/>
            </a:xfrm>
            <a:prstGeom prst="rect">
              <a:avLst/>
            </a:prstGeom>
            <a:solidFill>
              <a:srgbClr val="4C8A3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A920BAF-D6C3-CD22-887F-43202DB70F74}"/>
                </a:ext>
              </a:extLst>
            </p:cNvPr>
            <p:cNvSpPr/>
            <p:nvPr/>
          </p:nvSpPr>
          <p:spPr>
            <a:xfrm>
              <a:off x="825500" y="283413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1CE9E88-D344-57E9-41FA-38C2329F3182}"/>
                </a:ext>
              </a:extLst>
            </p:cNvPr>
            <p:cNvSpPr/>
            <p:nvPr/>
          </p:nvSpPr>
          <p:spPr>
            <a:xfrm>
              <a:off x="933450" y="284429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EBF8B6E-76AB-4AB3-F081-EDB2F4E1CDEC}"/>
                </a:ext>
              </a:extLst>
            </p:cNvPr>
            <p:cNvSpPr/>
            <p:nvPr/>
          </p:nvSpPr>
          <p:spPr>
            <a:xfrm>
              <a:off x="1041400" y="2834132"/>
              <a:ext cx="76200" cy="76200"/>
            </a:xfrm>
            <a:prstGeom prst="rect">
              <a:avLst/>
            </a:prstGeom>
            <a:solidFill>
              <a:srgbClr val="4C8A3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79D9379-D2A2-E993-91F9-1DCFD2B118EA}"/>
                </a:ext>
              </a:extLst>
            </p:cNvPr>
            <p:cNvSpPr/>
            <p:nvPr/>
          </p:nvSpPr>
          <p:spPr>
            <a:xfrm>
              <a:off x="1149350" y="284429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3FCD016-1CD5-793C-6D38-098435736D28}"/>
                </a:ext>
              </a:extLst>
            </p:cNvPr>
            <p:cNvSpPr/>
            <p:nvPr/>
          </p:nvSpPr>
          <p:spPr>
            <a:xfrm>
              <a:off x="1257300" y="283413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E26966E-6EA2-2DEE-54C9-8D18DCFEE8B7}"/>
                </a:ext>
              </a:extLst>
            </p:cNvPr>
            <p:cNvSpPr/>
            <p:nvPr/>
          </p:nvSpPr>
          <p:spPr>
            <a:xfrm>
              <a:off x="1365250" y="2844292"/>
              <a:ext cx="76200" cy="76200"/>
            </a:xfrm>
            <a:prstGeom prst="rect">
              <a:avLst/>
            </a:prstGeom>
            <a:solidFill>
              <a:srgbClr val="4C8A3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83E7076-58D0-36B8-EE43-06CB8704E62F}"/>
                </a:ext>
              </a:extLst>
            </p:cNvPr>
            <p:cNvSpPr/>
            <p:nvPr/>
          </p:nvSpPr>
          <p:spPr>
            <a:xfrm>
              <a:off x="1473200" y="283413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526DCCFF-9F56-5A65-D87B-C8BDCC003B42}"/>
                </a:ext>
              </a:extLst>
            </p:cNvPr>
            <p:cNvSpPr/>
            <p:nvPr/>
          </p:nvSpPr>
          <p:spPr>
            <a:xfrm>
              <a:off x="1581150" y="284429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BCE9F1D-E4B1-187F-05EF-728BA2187D84}"/>
                </a:ext>
              </a:extLst>
            </p:cNvPr>
            <p:cNvSpPr/>
            <p:nvPr/>
          </p:nvSpPr>
          <p:spPr>
            <a:xfrm>
              <a:off x="1689100" y="2834132"/>
              <a:ext cx="76200" cy="76200"/>
            </a:xfrm>
            <a:prstGeom prst="rect">
              <a:avLst/>
            </a:prstGeom>
            <a:solidFill>
              <a:srgbClr val="4C8A3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9515F254-24BA-76FB-B600-1CBF0C3EC0AD}"/>
                </a:ext>
              </a:extLst>
            </p:cNvPr>
            <p:cNvSpPr/>
            <p:nvPr/>
          </p:nvSpPr>
          <p:spPr>
            <a:xfrm>
              <a:off x="1797050" y="284429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8A5D2DB7-0033-8EF3-445A-A896D59E891E}"/>
                </a:ext>
              </a:extLst>
            </p:cNvPr>
            <p:cNvSpPr/>
            <p:nvPr/>
          </p:nvSpPr>
          <p:spPr>
            <a:xfrm>
              <a:off x="1905000" y="283413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671D9BEB-D8E4-C821-CBF7-A91D2EAAA540}"/>
                </a:ext>
              </a:extLst>
            </p:cNvPr>
            <p:cNvSpPr/>
            <p:nvPr/>
          </p:nvSpPr>
          <p:spPr>
            <a:xfrm>
              <a:off x="2012950" y="2844292"/>
              <a:ext cx="76200" cy="76200"/>
            </a:xfrm>
            <a:prstGeom prst="rect">
              <a:avLst/>
            </a:prstGeom>
            <a:solidFill>
              <a:srgbClr val="4C8A3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F2F46EC-0BA3-CFBC-77BF-E054642135CB}"/>
                </a:ext>
              </a:extLst>
            </p:cNvPr>
            <p:cNvSpPr/>
            <p:nvPr/>
          </p:nvSpPr>
          <p:spPr>
            <a:xfrm>
              <a:off x="2120900" y="283413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C31F7682-F03D-4DB1-F78F-FB64E7736F56}"/>
                </a:ext>
              </a:extLst>
            </p:cNvPr>
            <p:cNvSpPr/>
            <p:nvPr/>
          </p:nvSpPr>
          <p:spPr>
            <a:xfrm>
              <a:off x="2228850" y="2844292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Rivals card">
            <a:extLst>
              <a:ext uri="{FF2B5EF4-FFF2-40B4-BE49-F238E27FC236}">
                <a16:creationId xmlns:a16="http://schemas.microsoft.com/office/drawing/2014/main" id="{66278DC7-D823-1001-F0DF-23A8E026522A}"/>
              </a:ext>
            </a:extLst>
          </p:cNvPr>
          <p:cNvSpPr/>
          <p:nvPr/>
        </p:nvSpPr>
        <p:spPr>
          <a:xfrm>
            <a:off x="609600" y="3215132"/>
            <a:ext cx="6604000" cy="1447800"/>
          </a:xfrm>
          <a:prstGeom prst="roundRect">
            <a:avLst>
              <a:gd name="adj" fmla="val 6000"/>
            </a:avLst>
          </a:prstGeom>
          <a:solidFill>
            <a:srgbClr val="E6F0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ivals">
            <a:extLst>
              <a:ext uri="{FF2B5EF4-FFF2-40B4-BE49-F238E27FC236}">
                <a16:creationId xmlns:a16="http://schemas.microsoft.com/office/drawing/2014/main" id="{D4ACB837-0BDD-83F7-A094-59AACC8C4D48}"/>
              </a:ext>
            </a:extLst>
          </p:cNvPr>
          <p:cNvSpPr txBox="1"/>
          <p:nvPr/>
        </p:nvSpPr>
        <p:spPr>
          <a:xfrm>
            <a:off x="863600" y="3367532"/>
            <a:ext cx="6172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Правители этих образований враждовали друг с другом и проводили независимую друг от друга политику.</a:t>
            </a:r>
          </a:p>
        </p:txBody>
      </p:sp>
      <p:sp>
        <p:nvSpPr>
          <p:cNvPr id="23" name="Rivals bar">
            <a:extLst>
              <a:ext uri="{FF2B5EF4-FFF2-40B4-BE49-F238E27FC236}">
                <a16:creationId xmlns:a16="http://schemas.microsoft.com/office/drawing/2014/main" id="{CD7229B9-352E-E24A-EA20-D1A26ADC589C}"/>
              </a:ext>
            </a:extLst>
          </p:cNvPr>
          <p:cNvSpPr/>
          <p:nvPr/>
        </p:nvSpPr>
        <p:spPr>
          <a:xfrm>
            <a:off x="711200" y="3342132"/>
            <a:ext cx="50800" cy="1193800"/>
          </a:xfrm>
          <a:prstGeom prst="rect">
            <a:avLst/>
          </a:prstGeom>
          <a:solidFill>
            <a:srgbClr val="4C8A3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Ivan Alexander miniature" descr="Царь Иван Александр. Миниатюра Четвероевангелия Ивана Александра (Лондонское Евангелие), 1355–1356. Британская библиотека">
            <a:extLst>
              <a:ext uri="{FF2B5EF4-FFF2-40B4-BE49-F238E27FC236}">
                <a16:creationId xmlns:a16="http://schemas.microsoft.com/office/drawing/2014/main" id="{2A0C732F-53C4-E7C0-F3E6-1A3704D92EE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457200"/>
            <a:ext cx="3556000" cy="57912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4C8A3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B98399DF-1A50-31C8-C2EF-B72C58BBF8F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73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A0E3082-E36F-7D0D-8AF2-6A229FFC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71120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dirty="0">
                <a:solidFill>
                  <a:srgbClr val="B0336A"/>
                </a:solidFill>
                <a:latin typeface="Cambria" panose="02040503050406030204" pitchFamily="18" charset="0"/>
              </a:rPr>
              <a:t>Сербия</a:t>
            </a:r>
          </a:p>
        </p:txBody>
      </p:sp>
      <p:pic>
        <p:nvPicPr>
          <p:cNvPr id="4" name="Stefan Dusan" descr="Стефан Душан. Фреска монастыря Лесново (Северная Македония), ок. 1349">
            <a:extLst>
              <a:ext uri="{FF2B5EF4-FFF2-40B4-BE49-F238E27FC236}">
                <a16:creationId xmlns:a16="http://schemas.microsoft.com/office/drawing/2014/main" id="{BD25284B-F84E-F11B-823A-4FE1F1F4E27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508000"/>
            <a:ext cx="3175000" cy="4064000"/>
          </a:xfrm>
          <a:prstGeom prst="ellipse">
            <a:avLst/>
          </a:prstGeom>
          <a:ln w="15875">
            <a:solidFill>
              <a:srgbClr val="B0336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tefan Dusan ring">
            <a:extLst>
              <a:ext uri="{FF2B5EF4-FFF2-40B4-BE49-F238E27FC236}">
                <a16:creationId xmlns:a16="http://schemas.microsoft.com/office/drawing/2014/main" id="{8B11F950-A998-5DE9-A40C-D826FAEBB2E7}"/>
              </a:ext>
            </a:extLst>
          </p:cNvPr>
          <p:cNvSpPr/>
          <p:nvPr/>
        </p:nvSpPr>
        <p:spPr>
          <a:xfrm>
            <a:off x="8191500" y="419100"/>
            <a:ext cx="3352800" cy="4241800"/>
          </a:xfrm>
          <a:prstGeom prst="ellipse">
            <a:avLst/>
          </a:prstGeom>
          <a:noFill/>
          <a:ln w="9525" cap="flat" cmpd="sng" algn="ctr">
            <a:solidFill>
              <a:srgbClr val="B0336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6174935B-7F30-C5E3-C150-F689C702E478}"/>
              </a:ext>
            </a:extLst>
          </p:cNvPr>
          <p:cNvCxnSpPr/>
          <p:nvPr/>
        </p:nvCxnSpPr>
        <p:spPr>
          <a:xfrm>
            <a:off x="609600" y="1103376"/>
            <a:ext cx="2540000" cy="0"/>
          </a:xfrm>
          <a:prstGeom prst="line">
            <a:avLst/>
          </a:prstGeom>
          <a:ln w="19050">
            <a:solidFill>
              <a:srgbClr val="B03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664DFD2C-A96E-3CCB-7D8E-BCBA4019ADCE}"/>
              </a:ext>
            </a:extLst>
          </p:cNvPr>
          <p:cNvSpPr/>
          <p:nvPr/>
        </p:nvSpPr>
        <p:spPr>
          <a:xfrm>
            <a:off x="3213100" y="1058926"/>
            <a:ext cx="88900" cy="88900"/>
          </a:xfrm>
          <a:prstGeom prst="diamond">
            <a:avLst/>
          </a:prstGeom>
          <a:solidFill>
            <a:srgbClr val="AE862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usan">
            <a:extLst>
              <a:ext uri="{FF2B5EF4-FFF2-40B4-BE49-F238E27FC236}">
                <a16:creationId xmlns:a16="http://schemas.microsoft.com/office/drawing/2014/main" id="{5C051C30-7432-1902-4D76-86F48C33B7B1}"/>
              </a:ext>
            </a:extLst>
          </p:cNvPr>
          <p:cNvSpPr txBox="1"/>
          <p:nvPr/>
        </p:nvSpPr>
        <p:spPr>
          <a:xfrm>
            <a:off x="609600" y="1371600"/>
            <a:ext cx="7112000" cy="8329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Расцвет Сербии связан с правлением </a:t>
            </a:r>
            <a:r>
              <a:rPr lang="ru-RU" sz="2600" b="1" dirty="0">
                <a:solidFill>
                  <a:srgbClr val="B0336A"/>
                </a:solidFill>
                <a:latin typeface="Segoe UI" panose="020B0502040204020203" pitchFamily="34" charset="0"/>
              </a:rPr>
              <a:t>короля Стефана Душана</a:t>
            </a: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rgbClr val="B0336A"/>
                </a:solidFill>
                <a:latin typeface="Cambria" panose="02040503050406030204" pitchFamily="18" charset="0"/>
              </a:rPr>
              <a:t>(1331-1355 гг.).</a:t>
            </a:r>
          </a:p>
        </p:txBody>
      </p:sp>
      <p:sp>
        <p:nvSpPr>
          <p:cNvPr id="9" name="Dominance card">
            <a:extLst>
              <a:ext uri="{FF2B5EF4-FFF2-40B4-BE49-F238E27FC236}">
                <a16:creationId xmlns:a16="http://schemas.microsoft.com/office/drawing/2014/main" id="{CA164479-C719-DE62-DB5F-4E969B61C5DE}"/>
              </a:ext>
            </a:extLst>
          </p:cNvPr>
          <p:cNvSpPr/>
          <p:nvPr/>
        </p:nvSpPr>
        <p:spPr>
          <a:xfrm>
            <a:off x="609600" y="2483930"/>
            <a:ext cx="7112000" cy="1447800"/>
          </a:xfrm>
          <a:prstGeom prst="roundRect">
            <a:avLst>
              <a:gd name="adj" fmla="val 6000"/>
            </a:avLst>
          </a:prstGeom>
          <a:solidFill>
            <a:srgbClr val="F6E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ominance">
            <a:extLst>
              <a:ext uri="{FF2B5EF4-FFF2-40B4-BE49-F238E27FC236}">
                <a16:creationId xmlns:a16="http://schemas.microsoft.com/office/drawing/2014/main" id="{AC43F85C-7F38-1ED6-99AD-FF60A9D42270}"/>
              </a:ext>
            </a:extLst>
          </p:cNvPr>
          <p:cNvSpPr txBox="1"/>
          <p:nvPr/>
        </p:nvSpPr>
        <p:spPr>
          <a:xfrm>
            <a:off x="863600" y="2636330"/>
            <a:ext cx="6680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Он хотел установить господство Сербии на Балканах, для этого нужно было </a:t>
            </a:r>
            <a:r>
              <a:rPr lang="ru-RU" sz="2500" b="1" dirty="0">
                <a:solidFill>
                  <a:srgbClr val="6B2D6B"/>
                </a:solidFill>
                <a:latin typeface="Segoe UI" panose="020B0502040204020203" pitchFamily="34" charset="0"/>
              </a:rPr>
              <a:t>воевать с Византией.</a:t>
            </a:r>
          </a:p>
        </p:txBody>
      </p:sp>
      <p:sp>
        <p:nvSpPr>
          <p:cNvPr id="11" name="Dominance bar">
            <a:extLst>
              <a:ext uri="{FF2B5EF4-FFF2-40B4-BE49-F238E27FC236}">
                <a16:creationId xmlns:a16="http://schemas.microsoft.com/office/drawing/2014/main" id="{B1CADEEF-5EF9-5208-4D29-2DB7954E1919}"/>
              </a:ext>
            </a:extLst>
          </p:cNvPr>
          <p:cNvSpPr/>
          <p:nvPr/>
        </p:nvSpPr>
        <p:spPr>
          <a:xfrm>
            <a:off x="711200" y="2610930"/>
            <a:ext cx="50800" cy="1193800"/>
          </a:xfrm>
          <a:prstGeom prst="rect">
            <a:avLst/>
          </a:prstGeom>
          <a:solidFill>
            <a:srgbClr val="B033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eas card">
            <a:extLst>
              <a:ext uri="{FF2B5EF4-FFF2-40B4-BE49-F238E27FC236}">
                <a16:creationId xmlns:a16="http://schemas.microsoft.com/office/drawing/2014/main" id="{16D043F3-8FB1-8756-BFC4-63D2777E84DA}"/>
              </a:ext>
            </a:extLst>
          </p:cNvPr>
          <p:cNvSpPr/>
          <p:nvPr/>
        </p:nvSpPr>
        <p:spPr>
          <a:xfrm>
            <a:off x="609600" y="4211130"/>
            <a:ext cx="10972800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eas">
            <a:extLst>
              <a:ext uri="{FF2B5EF4-FFF2-40B4-BE49-F238E27FC236}">
                <a16:creationId xmlns:a16="http://schemas.microsoft.com/office/drawing/2014/main" id="{8173782D-1535-D8AE-D471-1C18A9E56036}"/>
              </a:ext>
            </a:extLst>
          </p:cNvPr>
          <p:cNvSpPr txBox="1"/>
          <p:nvPr/>
        </p:nvSpPr>
        <p:spPr>
          <a:xfrm>
            <a:off x="863600" y="4363530"/>
            <a:ext cx="10541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Его государство располагалось </a:t>
            </a:r>
            <a:r>
              <a:rPr lang="ru-RU" sz="2600" b="1" dirty="0">
                <a:solidFill>
                  <a:srgbClr val="B0336A"/>
                </a:solidFill>
                <a:latin typeface="Segoe UI" panose="020B0502040204020203" pitchFamily="34" charset="0"/>
              </a:rPr>
              <a:t>от Адриатического до Эгейского моря.</a:t>
            </a:r>
          </a:p>
        </p:txBody>
      </p:sp>
      <p:sp>
        <p:nvSpPr>
          <p:cNvPr id="14" name="Seas bar">
            <a:extLst>
              <a:ext uri="{FF2B5EF4-FFF2-40B4-BE49-F238E27FC236}">
                <a16:creationId xmlns:a16="http://schemas.microsoft.com/office/drawing/2014/main" id="{BE6C85A5-0D30-7328-1B9A-8A11834FAC88}"/>
              </a:ext>
            </a:extLst>
          </p:cNvPr>
          <p:cNvSpPr/>
          <p:nvPr/>
        </p:nvSpPr>
        <p:spPr>
          <a:xfrm>
            <a:off x="711200" y="4338130"/>
            <a:ext cx="50800" cy="843280"/>
          </a:xfrm>
          <a:prstGeom prst="rect">
            <a:avLst/>
          </a:prstGeom>
          <a:solidFill>
            <a:srgbClr val="B033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E270AAB6-16B7-7C22-4BA4-BF9E98CE3D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246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3AB0098-C70D-D500-1E2A-09E0AB21D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38100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B0336A"/>
                </a:solidFill>
                <a:latin typeface="Cambria" panose="02040503050406030204" pitchFamily="18" charset="0"/>
              </a:rPr>
              <a:t>Территория Сербии в XIV веке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BAA4A33B-F6E6-232C-9C1D-89590C311E60}"/>
              </a:ext>
            </a:extLst>
          </p:cNvPr>
          <p:cNvCxnSpPr/>
          <p:nvPr/>
        </p:nvCxnSpPr>
        <p:spPr>
          <a:xfrm>
            <a:off x="609600" y="1512316"/>
            <a:ext cx="2540000" cy="0"/>
          </a:xfrm>
          <a:prstGeom prst="line">
            <a:avLst/>
          </a:prstGeom>
          <a:ln w="19050">
            <a:solidFill>
              <a:srgbClr val="B03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C1BD4ABD-B5D7-14D0-BA63-FD028252B2F1}"/>
              </a:ext>
            </a:extLst>
          </p:cNvPr>
          <p:cNvSpPr/>
          <p:nvPr/>
        </p:nvSpPr>
        <p:spPr>
          <a:xfrm>
            <a:off x="3213100" y="1467866"/>
            <a:ext cx="88900" cy="88900"/>
          </a:xfrm>
          <a:prstGeom prst="diamond">
            <a:avLst/>
          </a:prstGeom>
          <a:solidFill>
            <a:srgbClr val="AE862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ap Serbia mount">
            <a:extLst>
              <a:ext uri="{FF2B5EF4-FFF2-40B4-BE49-F238E27FC236}">
                <a16:creationId xmlns:a16="http://schemas.microsoft.com/office/drawing/2014/main" id="{571EAB2C-B7BD-D1BF-1070-940ABC2C8E7E}"/>
              </a:ext>
            </a:extLst>
          </p:cNvPr>
          <p:cNvSpPr/>
          <p:nvPr/>
        </p:nvSpPr>
        <p:spPr>
          <a:xfrm>
            <a:off x="6066869" y="254000"/>
            <a:ext cx="5617131" cy="624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Map Serbia" descr="Королевство Сербия в XIII–XIV вв. (фрагмент школьной карты «Болгария и Сербия в XIII–XIV вв.»)">
            <a:extLst>
              <a:ext uri="{FF2B5EF4-FFF2-40B4-BE49-F238E27FC236}">
                <a16:creationId xmlns:a16="http://schemas.microsoft.com/office/drawing/2014/main" id="{6E2F694A-C8D1-D59B-109A-9318B3DF4F2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469" y="355600"/>
            <a:ext cx="5413931" cy="6045200"/>
          </a:xfrm>
          <a:prstGeom prst="rect">
            <a:avLst/>
          </a:prstGeom>
        </p:spPr>
      </p:pic>
      <p:grpSp>
        <p:nvGrpSpPr>
          <p:cNvPr id="20" name="Tesserae">
            <a:extLst>
              <a:ext uri="{FF2B5EF4-FFF2-40B4-BE49-F238E27FC236}">
                <a16:creationId xmlns:a16="http://schemas.microsoft.com/office/drawing/2014/main" id="{E383B295-E3FF-1569-1EC0-8B0954B2B0F7}"/>
              </a:ext>
            </a:extLst>
          </p:cNvPr>
          <p:cNvGrpSpPr/>
          <p:nvPr/>
        </p:nvGrpSpPr>
        <p:grpSpPr>
          <a:xfrm>
            <a:off x="635000" y="3810000"/>
            <a:ext cx="1263650" cy="86360"/>
            <a:chOff x="635000" y="3810000"/>
            <a:chExt cx="1263650" cy="8636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7FD6137-8CD0-8894-70AA-33AE01E066A6}"/>
                </a:ext>
              </a:extLst>
            </p:cNvPr>
            <p:cNvSpPr/>
            <p:nvPr/>
          </p:nvSpPr>
          <p:spPr>
            <a:xfrm>
              <a:off x="635000" y="3810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67C6BC3-7368-CE7B-6756-28E2C7C42001}"/>
                </a:ext>
              </a:extLst>
            </p:cNvPr>
            <p:cNvSpPr/>
            <p:nvPr/>
          </p:nvSpPr>
          <p:spPr>
            <a:xfrm>
              <a:off x="742950" y="3820160"/>
              <a:ext cx="76200" cy="76200"/>
            </a:xfrm>
            <a:prstGeom prst="rect">
              <a:avLst/>
            </a:prstGeom>
            <a:solidFill>
              <a:srgbClr val="B0336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7EBCA96-3367-B5C0-688D-6CD90289ED14}"/>
                </a:ext>
              </a:extLst>
            </p:cNvPr>
            <p:cNvSpPr/>
            <p:nvPr/>
          </p:nvSpPr>
          <p:spPr>
            <a:xfrm>
              <a:off x="850900" y="3810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02DFAAA-C9C0-7B9C-CFD9-BE0C514DF119}"/>
                </a:ext>
              </a:extLst>
            </p:cNvPr>
            <p:cNvSpPr/>
            <p:nvPr/>
          </p:nvSpPr>
          <p:spPr>
            <a:xfrm>
              <a:off x="958850" y="3820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4C255B31-A13C-17E2-D9C4-7FC39274144D}"/>
                </a:ext>
              </a:extLst>
            </p:cNvPr>
            <p:cNvSpPr/>
            <p:nvPr/>
          </p:nvSpPr>
          <p:spPr>
            <a:xfrm>
              <a:off x="1066800" y="3810000"/>
              <a:ext cx="76200" cy="76200"/>
            </a:xfrm>
            <a:prstGeom prst="rect">
              <a:avLst/>
            </a:prstGeom>
            <a:solidFill>
              <a:srgbClr val="B0336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0DE7576-2B78-AB53-6025-CAD065165E52}"/>
                </a:ext>
              </a:extLst>
            </p:cNvPr>
            <p:cNvSpPr/>
            <p:nvPr/>
          </p:nvSpPr>
          <p:spPr>
            <a:xfrm>
              <a:off x="1174750" y="3820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EAB0CC8-2061-80F4-AB22-50001934C830}"/>
                </a:ext>
              </a:extLst>
            </p:cNvPr>
            <p:cNvSpPr/>
            <p:nvPr/>
          </p:nvSpPr>
          <p:spPr>
            <a:xfrm>
              <a:off x="1282700" y="3810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C63EBC82-4850-3F6B-676E-C695250620FD}"/>
                </a:ext>
              </a:extLst>
            </p:cNvPr>
            <p:cNvSpPr/>
            <p:nvPr/>
          </p:nvSpPr>
          <p:spPr>
            <a:xfrm>
              <a:off x="1390650" y="3820160"/>
              <a:ext cx="76200" cy="76200"/>
            </a:xfrm>
            <a:prstGeom prst="rect">
              <a:avLst/>
            </a:prstGeom>
            <a:solidFill>
              <a:srgbClr val="B0336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91FF2A7-D0EA-C83F-3882-14279F52D538}"/>
                </a:ext>
              </a:extLst>
            </p:cNvPr>
            <p:cNvSpPr/>
            <p:nvPr/>
          </p:nvSpPr>
          <p:spPr>
            <a:xfrm>
              <a:off x="1498600" y="3810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A779C88-8BE9-76DC-6BB1-4E1269DFA211}"/>
                </a:ext>
              </a:extLst>
            </p:cNvPr>
            <p:cNvSpPr/>
            <p:nvPr/>
          </p:nvSpPr>
          <p:spPr>
            <a:xfrm>
              <a:off x="1606550" y="3820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9B36484F-AFEB-F4E7-E28B-00FEBDF68C05}"/>
                </a:ext>
              </a:extLst>
            </p:cNvPr>
            <p:cNvSpPr/>
            <p:nvPr/>
          </p:nvSpPr>
          <p:spPr>
            <a:xfrm>
              <a:off x="1714500" y="3810000"/>
              <a:ext cx="76200" cy="76200"/>
            </a:xfrm>
            <a:prstGeom prst="rect">
              <a:avLst/>
            </a:prstGeom>
            <a:solidFill>
              <a:srgbClr val="B0336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3FAD431-F47B-8B0C-D325-5988D6A3D489}"/>
                </a:ext>
              </a:extLst>
            </p:cNvPr>
            <p:cNvSpPr/>
            <p:nvPr/>
          </p:nvSpPr>
          <p:spPr>
            <a:xfrm>
              <a:off x="1822450" y="3820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681A8C6E-69BA-6700-F5CB-F02CB4E84F2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47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rbia divided">
            <a:extLst>
              <a:ext uri="{FF2B5EF4-FFF2-40B4-BE49-F238E27FC236}">
                <a16:creationId xmlns:a16="http://schemas.microsoft.com/office/drawing/2014/main" id="{DAD27F13-AA29-4A33-F819-93AE02489D90}"/>
              </a:ext>
            </a:extLst>
          </p:cNvPr>
          <p:cNvSpPr txBox="1"/>
          <p:nvPr/>
        </p:nvSpPr>
        <p:spPr>
          <a:xfrm>
            <a:off x="609600" y="508000"/>
            <a:ext cx="10972800" cy="131299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b="1" dirty="0">
                <a:solidFill>
                  <a:srgbClr val="B0336A"/>
                </a:solidFill>
                <a:latin typeface="Cambria" panose="02040503050406030204" pitchFamily="18" charset="0"/>
              </a:rPr>
              <a:t>Сербия,</a:t>
            </a:r>
            <a:r>
              <a:rPr lang="ru-RU" sz="2800" dirty="0">
                <a:solidFill>
                  <a:srgbClr val="2A2428"/>
                </a:solidFill>
                <a:latin typeface="Cambria" panose="02040503050406030204" pitchFamily="18" charset="0"/>
              </a:rPr>
              <a:t> чье могущество держалось на силе оружия, разделилась после смерти </a:t>
            </a:r>
            <a:r>
              <a:rPr lang="ru-RU" sz="2800" b="1" dirty="0">
                <a:solidFill>
                  <a:srgbClr val="B0336A"/>
                </a:solidFill>
                <a:latin typeface="Cambria" panose="02040503050406030204" pitchFamily="18" charset="0"/>
              </a:rPr>
              <a:t>Стефана Душана</a:t>
            </a:r>
            <a:r>
              <a:rPr lang="ru-RU" sz="2800" dirty="0">
                <a:solidFill>
                  <a:srgbClr val="2A2428"/>
                </a:solidFill>
                <a:latin typeface="Cambria" panose="02040503050406030204" pitchFamily="18" charset="0"/>
              </a:rPr>
              <a:t> – в это время к границам Сербии стали подходить </a:t>
            </a:r>
            <a:r>
              <a:rPr lang="ru-RU" sz="2800" b="1" dirty="0">
                <a:solidFill>
                  <a:srgbClr val="A3262A"/>
                </a:solidFill>
                <a:latin typeface="Cambria" panose="02040503050406030204" pitchFamily="18" charset="0"/>
              </a:rPr>
              <a:t>турки-османы.</a:t>
            </a:r>
          </a:p>
        </p:txBody>
      </p:sp>
      <p:grpSp>
        <p:nvGrpSpPr>
          <p:cNvPr id="7" name="Star">
            <a:extLst>
              <a:ext uri="{FF2B5EF4-FFF2-40B4-BE49-F238E27FC236}">
                <a16:creationId xmlns:a16="http://schemas.microsoft.com/office/drawing/2014/main" id="{2A697535-85CD-0AE8-17BD-C564368B2268}"/>
              </a:ext>
            </a:extLst>
          </p:cNvPr>
          <p:cNvGrpSpPr/>
          <p:nvPr/>
        </p:nvGrpSpPr>
        <p:grpSpPr>
          <a:xfrm>
            <a:off x="628650" y="2030540"/>
            <a:ext cx="139700" cy="139700"/>
            <a:chOff x="628650" y="2030540"/>
            <a:chExt cx="139700" cy="1397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F4D7810-D0A5-7F65-4B40-2343B3A8365E}"/>
                </a:ext>
              </a:extLst>
            </p:cNvPr>
            <p:cNvSpPr/>
            <p:nvPr/>
          </p:nvSpPr>
          <p:spPr>
            <a:xfrm>
              <a:off x="628650" y="2030540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82C80FA-12E9-F961-CEB3-90848834E435}"/>
                </a:ext>
              </a:extLst>
            </p:cNvPr>
            <p:cNvSpPr/>
            <p:nvPr/>
          </p:nvSpPr>
          <p:spPr>
            <a:xfrm rot="2700000">
              <a:off x="628650" y="2030540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6239630D-7BE2-44CA-525D-23445C34AB98}"/>
                </a:ext>
              </a:extLst>
            </p:cNvPr>
            <p:cNvSpPr/>
            <p:nvPr/>
          </p:nvSpPr>
          <p:spPr>
            <a:xfrm>
              <a:off x="673354" y="2075244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Star">
            <a:extLst>
              <a:ext uri="{FF2B5EF4-FFF2-40B4-BE49-F238E27FC236}">
                <a16:creationId xmlns:a16="http://schemas.microsoft.com/office/drawing/2014/main" id="{F457A2B1-3365-F28A-FDB6-47D419AFECC1}"/>
              </a:ext>
            </a:extLst>
          </p:cNvPr>
          <p:cNvGrpSpPr/>
          <p:nvPr/>
        </p:nvGrpSpPr>
        <p:grpSpPr>
          <a:xfrm>
            <a:off x="882650" y="2030540"/>
            <a:ext cx="139700" cy="139700"/>
            <a:chOff x="882650" y="2030540"/>
            <a:chExt cx="139700" cy="1397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A314FEC-331A-0F51-4940-1AC65F6FEB17}"/>
                </a:ext>
              </a:extLst>
            </p:cNvPr>
            <p:cNvSpPr/>
            <p:nvPr/>
          </p:nvSpPr>
          <p:spPr>
            <a:xfrm>
              <a:off x="882650" y="2030540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78201B3-4D6A-3141-905F-2F1B51FF34E1}"/>
                </a:ext>
              </a:extLst>
            </p:cNvPr>
            <p:cNvSpPr/>
            <p:nvPr/>
          </p:nvSpPr>
          <p:spPr>
            <a:xfrm rot="2700000">
              <a:off x="882650" y="2030540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C72286A7-3FBD-FE7D-B64F-3971A1336A59}"/>
                </a:ext>
              </a:extLst>
            </p:cNvPr>
            <p:cNvSpPr/>
            <p:nvPr/>
          </p:nvSpPr>
          <p:spPr>
            <a:xfrm>
              <a:off x="927354" y="2075244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Balkan scheme mount">
            <a:extLst>
              <a:ext uri="{FF2B5EF4-FFF2-40B4-BE49-F238E27FC236}">
                <a16:creationId xmlns:a16="http://schemas.microsoft.com/office/drawing/2014/main" id="{6B477C7D-B63E-EB04-D61B-E140CE0B889F}"/>
              </a:ext>
            </a:extLst>
          </p:cNvPr>
          <p:cNvSpPr/>
          <p:nvPr/>
        </p:nvSpPr>
        <p:spPr>
          <a:xfrm>
            <a:off x="3344142" y="2328990"/>
            <a:ext cx="5503716" cy="417341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Balkan scheme" descr="Схема «Балканский полуостров в XII–XIV веках» из исходной презентации">
            <a:extLst>
              <a:ext uri="{FF2B5EF4-FFF2-40B4-BE49-F238E27FC236}">
                <a16:creationId xmlns:a16="http://schemas.microsoft.com/office/drawing/2014/main" id="{5E7051B6-12F9-FFC9-329A-3855CB811E0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742" y="2430590"/>
            <a:ext cx="5300515" cy="3970210"/>
          </a:xfrm>
          <a:prstGeom prst="rect">
            <a:avLst/>
          </a:prstGeom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CE042EDC-42F1-5492-3C3D-682BED7757D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527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13F6CE4-CFBF-BBCD-5DE0-DDF42FF45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71120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dirty="0">
                <a:solidFill>
                  <a:srgbClr val="A3262A"/>
                </a:solidFill>
                <a:latin typeface="Cambria" panose="02040503050406030204" pitchFamily="18" charset="0"/>
              </a:rPr>
              <a:t>Османы</a:t>
            </a:r>
          </a:p>
        </p:txBody>
      </p:sp>
      <p:pic>
        <p:nvPicPr>
          <p:cNvPr id="4" name="Osman I" descr="Осман I. Гравюра Дж. Янга по портрету К. Капыдагли из серии портретов султанов, 1815 (условный портрет, созданный через пять веков)">
            <a:extLst>
              <a:ext uri="{FF2B5EF4-FFF2-40B4-BE49-F238E27FC236}">
                <a16:creationId xmlns:a16="http://schemas.microsoft.com/office/drawing/2014/main" id="{559F417E-E12C-ACA3-6807-D7955FD1AAC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431800"/>
            <a:ext cx="3429000" cy="59690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A32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8" name="Star">
            <a:extLst>
              <a:ext uri="{FF2B5EF4-FFF2-40B4-BE49-F238E27FC236}">
                <a16:creationId xmlns:a16="http://schemas.microsoft.com/office/drawing/2014/main" id="{DCED5D9E-7500-14BD-4E8A-FBF83AD787A9}"/>
              </a:ext>
            </a:extLst>
          </p:cNvPr>
          <p:cNvGrpSpPr/>
          <p:nvPr/>
        </p:nvGrpSpPr>
        <p:grpSpPr>
          <a:xfrm>
            <a:off x="628650" y="1033526"/>
            <a:ext cx="139700" cy="139700"/>
            <a:chOff x="628650" y="1033526"/>
            <a:chExt cx="139700" cy="13970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20E4D6-1D06-3EDA-92E2-03A2B1FB0D64}"/>
                </a:ext>
              </a:extLst>
            </p:cNvPr>
            <p:cNvSpPr/>
            <p:nvPr/>
          </p:nvSpPr>
          <p:spPr>
            <a:xfrm>
              <a:off x="628650" y="1033526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C7F7E42-7347-9545-C062-E83B7F2C25B6}"/>
                </a:ext>
              </a:extLst>
            </p:cNvPr>
            <p:cNvSpPr/>
            <p:nvPr/>
          </p:nvSpPr>
          <p:spPr>
            <a:xfrm rot="2700000">
              <a:off x="628650" y="1033526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36903572-A604-5608-8711-8EB592B246CB}"/>
                </a:ext>
              </a:extLst>
            </p:cNvPr>
            <p:cNvSpPr/>
            <p:nvPr/>
          </p:nvSpPr>
          <p:spPr>
            <a:xfrm>
              <a:off x="673354" y="1078230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Star">
            <a:extLst>
              <a:ext uri="{FF2B5EF4-FFF2-40B4-BE49-F238E27FC236}">
                <a16:creationId xmlns:a16="http://schemas.microsoft.com/office/drawing/2014/main" id="{1DDDC3F2-D613-D1CB-04B8-A17294AB9CD3}"/>
              </a:ext>
            </a:extLst>
          </p:cNvPr>
          <p:cNvGrpSpPr/>
          <p:nvPr/>
        </p:nvGrpSpPr>
        <p:grpSpPr>
          <a:xfrm>
            <a:off x="882650" y="1033526"/>
            <a:ext cx="139700" cy="139700"/>
            <a:chOff x="882650" y="1033526"/>
            <a:chExt cx="139700" cy="1397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8F4B4BD-4045-6936-A583-768373F292B3}"/>
                </a:ext>
              </a:extLst>
            </p:cNvPr>
            <p:cNvSpPr/>
            <p:nvPr/>
          </p:nvSpPr>
          <p:spPr>
            <a:xfrm>
              <a:off x="882650" y="1033526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B40C288-B554-5002-6C87-1E6C94BE0364}"/>
                </a:ext>
              </a:extLst>
            </p:cNvPr>
            <p:cNvSpPr/>
            <p:nvPr/>
          </p:nvSpPr>
          <p:spPr>
            <a:xfrm rot="2700000">
              <a:off x="882650" y="1033526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DCD833D-8E7D-20AF-7CE3-9637E3957AD7}"/>
                </a:ext>
              </a:extLst>
            </p:cNvPr>
            <p:cNvSpPr/>
            <p:nvPr/>
          </p:nvSpPr>
          <p:spPr>
            <a:xfrm>
              <a:off x="927354" y="1078230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91B93C71-2F63-004C-B55A-5DC3E860CBC7}"/>
              </a:ext>
            </a:extLst>
          </p:cNvPr>
          <p:cNvCxnSpPr/>
          <p:nvPr/>
        </p:nvCxnSpPr>
        <p:spPr>
          <a:xfrm>
            <a:off x="1143000" y="1103376"/>
            <a:ext cx="23876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ttomans 1 lozenge">
            <a:extLst>
              <a:ext uri="{FF2B5EF4-FFF2-40B4-BE49-F238E27FC236}">
                <a16:creationId xmlns:a16="http://schemas.microsoft.com/office/drawing/2014/main" id="{905B771C-E4F3-640B-B78D-CD4CB29AA912}"/>
              </a:ext>
            </a:extLst>
          </p:cNvPr>
          <p:cNvSpPr/>
          <p:nvPr/>
        </p:nvSpPr>
        <p:spPr>
          <a:xfrm>
            <a:off x="609600" y="1561084"/>
            <a:ext cx="127000" cy="127000"/>
          </a:xfrm>
          <a:prstGeom prst="diamond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ttomans 1">
            <a:extLst>
              <a:ext uri="{FF2B5EF4-FFF2-40B4-BE49-F238E27FC236}">
                <a16:creationId xmlns:a16="http://schemas.microsoft.com/office/drawing/2014/main" id="{566297BE-37AB-080E-101F-22769D6FBFEE}"/>
              </a:ext>
            </a:extLst>
          </p:cNvPr>
          <p:cNvSpPr txBox="1"/>
          <p:nvPr/>
        </p:nvSpPr>
        <p:spPr>
          <a:xfrm>
            <a:off x="889000" y="1422400"/>
            <a:ext cx="68326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A3262A"/>
                </a:solidFill>
                <a:latin typeface="Cambria" panose="02040503050406030204" pitchFamily="18" charset="0"/>
              </a:rPr>
              <a:t>В конце XIII века</a:t>
            </a: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 на      северо-западе Малой Азии появилось государство во главе с </a:t>
            </a:r>
            <a:r>
              <a:rPr lang="ru-RU" sz="2600" b="1" dirty="0">
                <a:solidFill>
                  <a:srgbClr val="A3262A"/>
                </a:solidFill>
                <a:latin typeface="Segoe UI" panose="020B0502040204020203" pitchFamily="34" charset="0"/>
              </a:rPr>
              <a:t>князем Османом.</a:t>
            </a:r>
          </a:p>
        </p:txBody>
      </p:sp>
      <p:sp>
        <p:nvSpPr>
          <p:cNvPr id="16" name="Ottomans 2 lozenge">
            <a:extLst>
              <a:ext uri="{FF2B5EF4-FFF2-40B4-BE49-F238E27FC236}">
                <a16:creationId xmlns:a16="http://schemas.microsoft.com/office/drawing/2014/main" id="{D5A00A86-00E3-8BFF-7B4C-B3240CC1AA2F}"/>
              </a:ext>
            </a:extLst>
          </p:cNvPr>
          <p:cNvSpPr/>
          <p:nvPr/>
        </p:nvSpPr>
        <p:spPr>
          <a:xfrm>
            <a:off x="609600" y="3110484"/>
            <a:ext cx="127000" cy="127000"/>
          </a:xfrm>
          <a:prstGeom prst="diamond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ttomans 2">
            <a:extLst>
              <a:ext uri="{FF2B5EF4-FFF2-40B4-BE49-F238E27FC236}">
                <a16:creationId xmlns:a16="http://schemas.microsoft.com/office/drawing/2014/main" id="{AD6631B5-B4E3-43A1-3C4B-6C8D1ED67036}"/>
              </a:ext>
            </a:extLst>
          </p:cNvPr>
          <p:cNvSpPr txBox="1"/>
          <p:nvPr/>
        </p:nvSpPr>
        <p:spPr>
          <a:xfrm>
            <a:off x="889000" y="2971800"/>
            <a:ext cx="68326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A3262A"/>
                </a:solidFill>
                <a:latin typeface="Segoe UI" panose="020B0502040204020203" pitchFamily="34" charset="0"/>
              </a:rPr>
              <a:t>В первой половине XIV в.</a:t>
            </a: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 Византия часто просила помощи у османов, это помогло им </a:t>
            </a:r>
            <a:r>
              <a:rPr lang="ru-RU" sz="2600" b="1" dirty="0">
                <a:solidFill>
                  <a:srgbClr val="1C8180"/>
                </a:solidFill>
                <a:latin typeface="Segoe UI" panose="020B0502040204020203" pitchFamily="34" charset="0"/>
              </a:rPr>
              <a:t>проникнуть в Европу.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E0C742FC-88DB-4A77-C1E5-BA89F12B320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91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toman Turks card">
            <a:extLst>
              <a:ext uri="{FF2B5EF4-FFF2-40B4-BE49-F238E27FC236}">
                <a16:creationId xmlns:a16="http://schemas.microsoft.com/office/drawing/2014/main" id="{D9CC9864-6CF7-A619-A2D0-CED237416662}"/>
              </a:ext>
            </a:extLst>
          </p:cNvPr>
          <p:cNvSpPr/>
          <p:nvPr/>
        </p:nvSpPr>
        <p:spPr>
          <a:xfrm>
            <a:off x="609600" y="762000"/>
            <a:ext cx="4826000" cy="2001520"/>
          </a:xfrm>
          <a:prstGeom prst="roundRect">
            <a:avLst>
              <a:gd name="adj" fmla="val 6000"/>
            </a:avLst>
          </a:prstGeom>
          <a:solidFill>
            <a:srgbClr val="DCEF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ttoman Turks">
            <a:extLst>
              <a:ext uri="{FF2B5EF4-FFF2-40B4-BE49-F238E27FC236}">
                <a16:creationId xmlns:a16="http://schemas.microsoft.com/office/drawing/2014/main" id="{01961FEE-106B-390F-603D-5A11D59D8E3C}"/>
              </a:ext>
            </a:extLst>
          </p:cNvPr>
          <p:cNvSpPr txBox="1"/>
          <p:nvPr/>
        </p:nvSpPr>
        <p:spPr>
          <a:xfrm>
            <a:off x="889000" y="939800"/>
            <a:ext cx="4343400" cy="1645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Объединенные под его властью племена стали называться </a:t>
            </a:r>
            <a:r>
              <a:rPr lang="ru-RU" sz="2700" b="1" dirty="0">
                <a:solidFill>
                  <a:srgbClr val="1C8180"/>
                </a:solidFill>
                <a:latin typeface="Segoe UI" panose="020B0502040204020203" pitchFamily="34" charset="0"/>
              </a:rPr>
              <a:t>турками-османами.</a:t>
            </a:r>
          </a:p>
        </p:txBody>
      </p:sp>
      <p:sp>
        <p:nvSpPr>
          <p:cNvPr id="5" name="Ottoman Turks bar">
            <a:extLst>
              <a:ext uri="{FF2B5EF4-FFF2-40B4-BE49-F238E27FC236}">
                <a16:creationId xmlns:a16="http://schemas.microsoft.com/office/drawing/2014/main" id="{9C9CA091-D859-6898-0B10-5084CDE33CE2}"/>
              </a:ext>
            </a:extLst>
          </p:cNvPr>
          <p:cNvSpPr/>
          <p:nvPr/>
        </p:nvSpPr>
        <p:spPr>
          <a:xfrm>
            <a:off x="711200" y="889000"/>
            <a:ext cx="50800" cy="1747520"/>
          </a:xfrm>
          <a:prstGeom prst="rect">
            <a:avLst/>
          </a:prstGeom>
          <a:solidFill>
            <a:srgbClr val="1C81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ltan card">
            <a:extLst>
              <a:ext uri="{FF2B5EF4-FFF2-40B4-BE49-F238E27FC236}">
                <a16:creationId xmlns:a16="http://schemas.microsoft.com/office/drawing/2014/main" id="{01AF58A7-116A-C15A-185B-D72C6C26692B}"/>
              </a:ext>
            </a:extLst>
          </p:cNvPr>
          <p:cNvSpPr/>
          <p:nvPr/>
        </p:nvSpPr>
        <p:spPr>
          <a:xfrm>
            <a:off x="609600" y="2915920"/>
            <a:ext cx="4826000" cy="1590040"/>
          </a:xfrm>
          <a:prstGeom prst="roundRect">
            <a:avLst>
              <a:gd name="adj" fmla="val 6000"/>
            </a:avLst>
          </a:prstGeom>
          <a:solidFill>
            <a:srgbClr val="F7E0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ultan">
            <a:extLst>
              <a:ext uri="{FF2B5EF4-FFF2-40B4-BE49-F238E27FC236}">
                <a16:creationId xmlns:a16="http://schemas.microsoft.com/office/drawing/2014/main" id="{ACC6DCF2-8858-7F39-E0A0-E782BD037665}"/>
              </a:ext>
            </a:extLst>
          </p:cNvPr>
          <p:cNvSpPr txBox="1"/>
          <p:nvPr/>
        </p:nvSpPr>
        <p:spPr>
          <a:xfrm>
            <a:off x="889000" y="3093720"/>
            <a:ext cx="4343400" cy="1234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Глава Османского государства позже принял титул </a:t>
            </a:r>
            <a:r>
              <a:rPr lang="ru-RU" sz="3000" b="1" dirty="0">
                <a:solidFill>
                  <a:srgbClr val="A3262A"/>
                </a:solidFill>
                <a:latin typeface="Cambria" panose="02040503050406030204" pitchFamily="18" charset="0"/>
              </a:rPr>
              <a:t>султана.</a:t>
            </a:r>
          </a:p>
        </p:txBody>
      </p:sp>
      <p:sp>
        <p:nvSpPr>
          <p:cNvPr id="8" name="Sultan bar">
            <a:extLst>
              <a:ext uri="{FF2B5EF4-FFF2-40B4-BE49-F238E27FC236}">
                <a16:creationId xmlns:a16="http://schemas.microsoft.com/office/drawing/2014/main" id="{0BDEF41F-CEA7-E100-7037-5C1C4D4FE9A8}"/>
              </a:ext>
            </a:extLst>
          </p:cNvPr>
          <p:cNvSpPr/>
          <p:nvPr/>
        </p:nvSpPr>
        <p:spPr>
          <a:xfrm>
            <a:off x="711200" y="3042920"/>
            <a:ext cx="50800" cy="1336040"/>
          </a:xfrm>
          <a:prstGeom prst="rect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ttoman map mount">
            <a:extLst>
              <a:ext uri="{FF2B5EF4-FFF2-40B4-BE49-F238E27FC236}">
                <a16:creationId xmlns:a16="http://schemas.microsoft.com/office/drawing/2014/main" id="{182EF5F4-F68F-F723-BEF6-2B1ECD7D9D53}"/>
              </a:ext>
            </a:extLst>
          </p:cNvPr>
          <p:cNvSpPr/>
          <p:nvPr/>
        </p:nvSpPr>
        <p:spPr>
          <a:xfrm>
            <a:off x="5715000" y="658402"/>
            <a:ext cx="5969000" cy="546499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Ottoman map" descr="Османская империя в XIV–XV вв. Школьная историческая карта из исходной презентации">
            <a:extLst>
              <a:ext uri="{FF2B5EF4-FFF2-40B4-BE49-F238E27FC236}">
                <a16:creationId xmlns:a16="http://schemas.microsoft.com/office/drawing/2014/main" id="{C9444F00-B355-02FC-E907-9ED043CC4E4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600" y="760002"/>
            <a:ext cx="5765800" cy="5261797"/>
          </a:xfrm>
          <a:prstGeom prst="rect">
            <a:avLst/>
          </a:prstGeom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2E0602C0-D833-D2D5-4AD1-C9773277116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23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urad I" descr="Мурад I. Гравюра Дж. Янга по портрету К. Капыдагли, 1815 (условный портрет)">
            <a:extLst>
              <a:ext uri="{FF2B5EF4-FFF2-40B4-BE49-F238E27FC236}">
                <a16:creationId xmlns:a16="http://schemas.microsoft.com/office/drawing/2014/main" id="{53C13BD6-BD7B-430E-C4C4-8DFFF5B35BD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431800"/>
            <a:ext cx="2692400" cy="41910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A32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Bulgaria 500">
            <a:extLst>
              <a:ext uri="{FF2B5EF4-FFF2-40B4-BE49-F238E27FC236}">
                <a16:creationId xmlns:a16="http://schemas.microsoft.com/office/drawing/2014/main" id="{3DE76468-B613-B549-44B3-5808ACB64F52}"/>
              </a:ext>
            </a:extLst>
          </p:cNvPr>
          <p:cNvSpPr txBox="1"/>
          <p:nvPr/>
        </p:nvSpPr>
        <p:spPr>
          <a:xfrm>
            <a:off x="609600" y="457200"/>
            <a:ext cx="78740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4C8A35"/>
                </a:solidFill>
                <a:latin typeface="Segoe UI" panose="020B0502040204020203" pitchFamily="34" charset="0"/>
              </a:rPr>
              <a:t>К концу XIV в.</a:t>
            </a:r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 вся Болгария оказалась на </a:t>
            </a:r>
            <a:r>
              <a:rPr lang="ru-RU" sz="2800" b="1" dirty="0">
                <a:solidFill>
                  <a:srgbClr val="A3262A"/>
                </a:solidFill>
                <a:latin typeface="Cambria" panose="02040503050406030204" pitchFamily="18" charset="0"/>
              </a:rPr>
              <a:t>500 лет</a:t>
            </a:r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 под властью турок.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058723C4-CC2E-778B-CB68-E3FC50918047}"/>
              </a:ext>
            </a:extLst>
          </p:cNvPr>
          <p:cNvCxnSpPr/>
          <p:nvPr/>
        </p:nvCxnSpPr>
        <p:spPr>
          <a:xfrm>
            <a:off x="609600" y="1468120"/>
            <a:ext cx="7874000" cy="0"/>
          </a:xfrm>
          <a:prstGeom prst="line">
            <a:avLst/>
          </a:prstGeom>
          <a:ln w="9525">
            <a:solidFill>
              <a:srgbClr val="D7CC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Kosovo">
            <a:extLst>
              <a:ext uri="{FF2B5EF4-FFF2-40B4-BE49-F238E27FC236}">
                <a16:creationId xmlns:a16="http://schemas.microsoft.com/office/drawing/2014/main" id="{818898BE-7D56-BF62-6761-D4C976360AC9}"/>
              </a:ext>
            </a:extLst>
          </p:cNvPr>
          <p:cNvSpPr txBox="1"/>
          <p:nvPr/>
        </p:nvSpPr>
        <p:spPr>
          <a:xfrm>
            <a:off x="609600" y="1645920"/>
            <a:ext cx="7874000" cy="929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b="1" dirty="0">
                <a:solidFill>
                  <a:srgbClr val="A3262A"/>
                </a:solidFill>
                <a:latin typeface="Cambria" panose="02040503050406030204" pitchFamily="18" charset="0"/>
              </a:rPr>
              <a:t>1389 год</a:t>
            </a: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 – сражение на </a:t>
            </a:r>
            <a:r>
              <a:rPr lang="ru-RU" sz="2700" b="1" dirty="0">
                <a:solidFill>
                  <a:srgbClr val="B0336A"/>
                </a:solidFill>
                <a:latin typeface="Segoe UI" panose="020B0502040204020203" pitchFamily="34" charset="0"/>
              </a:rPr>
              <a:t>Косовом поле,</a:t>
            </a: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 меду турками и сербами.</a:t>
            </a:r>
          </a:p>
        </p:txBody>
      </p:sp>
      <p:sp>
        <p:nvSpPr>
          <p:cNvPr id="8" name="Obilic 1 lozenge">
            <a:extLst>
              <a:ext uri="{FF2B5EF4-FFF2-40B4-BE49-F238E27FC236}">
                <a16:creationId xmlns:a16="http://schemas.microsoft.com/office/drawing/2014/main" id="{86F204B3-03D4-341D-EE52-402DD5910E0C}"/>
              </a:ext>
            </a:extLst>
          </p:cNvPr>
          <p:cNvSpPr/>
          <p:nvPr/>
        </p:nvSpPr>
        <p:spPr>
          <a:xfrm>
            <a:off x="609600" y="2906776"/>
            <a:ext cx="127000" cy="127000"/>
          </a:xfrm>
          <a:prstGeom prst="diamond">
            <a:avLst/>
          </a:prstGeom>
          <a:solidFill>
            <a:srgbClr val="B033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ilic 1">
            <a:extLst>
              <a:ext uri="{FF2B5EF4-FFF2-40B4-BE49-F238E27FC236}">
                <a16:creationId xmlns:a16="http://schemas.microsoft.com/office/drawing/2014/main" id="{C148ACA5-944B-5731-F0A7-D39F6E88D914}"/>
              </a:ext>
            </a:extLst>
          </p:cNvPr>
          <p:cNvSpPr txBox="1"/>
          <p:nvPr/>
        </p:nvSpPr>
        <p:spPr>
          <a:xfrm>
            <a:off x="889000" y="2778760"/>
            <a:ext cx="75946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Серб </a:t>
            </a:r>
            <a:r>
              <a:rPr lang="ru-RU" sz="2400" b="1" dirty="0">
                <a:solidFill>
                  <a:srgbClr val="B0336A"/>
                </a:solidFill>
                <a:latin typeface="Segoe UI" panose="020B0502040204020203" pitchFamily="34" charset="0"/>
              </a:rPr>
              <a:t>Милош </a:t>
            </a:r>
            <a:r>
              <a:rPr lang="ru-RU" sz="2400" b="1" dirty="0" err="1">
                <a:solidFill>
                  <a:srgbClr val="B0336A"/>
                </a:solidFill>
                <a:latin typeface="Segoe UI" panose="020B0502040204020203" pitchFamily="34" charset="0"/>
              </a:rPr>
              <a:t>Обилич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проник в турецкий лагерь и убил </a:t>
            </a:r>
            <a:r>
              <a:rPr lang="ru-RU" sz="2400" b="1" dirty="0">
                <a:solidFill>
                  <a:srgbClr val="A3262A"/>
                </a:solidFill>
                <a:latin typeface="Segoe UI" panose="020B0502040204020203" pitchFamily="34" charset="0"/>
              </a:rPr>
              <a:t>султана Мурада I.</a:t>
            </a:r>
          </a:p>
        </p:txBody>
      </p:sp>
      <p:sp>
        <p:nvSpPr>
          <p:cNvPr id="10" name="Obilic 2 lozenge">
            <a:extLst>
              <a:ext uri="{FF2B5EF4-FFF2-40B4-BE49-F238E27FC236}">
                <a16:creationId xmlns:a16="http://schemas.microsoft.com/office/drawing/2014/main" id="{F16B6315-883B-B1CE-FFC4-DC6795EBCDE9}"/>
              </a:ext>
            </a:extLst>
          </p:cNvPr>
          <p:cNvSpPr/>
          <p:nvPr/>
        </p:nvSpPr>
        <p:spPr>
          <a:xfrm>
            <a:off x="609600" y="3790696"/>
            <a:ext cx="127000" cy="127000"/>
          </a:xfrm>
          <a:prstGeom prst="diamond">
            <a:avLst/>
          </a:prstGeom>
          <a:solidFill>
            <a:srgbClr val="B033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ilic 2">
            <a:extLst>
              <a:ext uri="{FF2B5EF4-FFF2-40B4-BE49-F238E27FC236}">
                <a16:creationId xmlns:a16="http://schemas.microsoft.com/office/drawing/2014/main" id="{2E845EDD-392A-B5E3-0210-73E1C8A15A07}"/>
              </a:ext>
            </a:extLst>
          </p:cNvPr>
          <p:cNvSpPr txBox="1"/>
          <p:nvPr/>
        </p:nvSpPr>
        <p:spPr>
          <a:xfrm>
            <a:off x="889000" y="3662680"/>
            <a:ext cx="75946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Он надеялся, что после его гибели турки не станут продолжать битву, но они </a:t>
            </a:r>
            <a:r>
              <a:rPr lang="ru-RU" sz="2400" b="1" dirty="0">
                <a:solidFill>
                  <a:srgbClr val="A3262A"/>
                </a:solidFill>
                <a:latin typeface="Segoe UI" panose="020B0502040204020203" pitchFamily="34" charset="0"/>
              </a:rPr>
              <a:t>одержали полную победу.</a:t>
            </a:r>
          </a:p>
        </p:txBody>
      </p:sp>
      <p:sp>
        <p:nvSpPr>
          <p:cNvPr id="12" name="Serbia falls card">
            <a:extLst>
              <a:ext uri="{FF2B5EF4-FFF2-40B4-BE49-F238E27FC236}">
                <a16:creationId xmlns:a16="http://schemas.microsoft.com/office/drawing/2014/main" id="{98FF2DF0-5627-2421-D054-C997CF8F0DE7}"/>
              </a:ext>
            </a:extLst>
          </p:cNvPr>
          <p:cNvSpPr/>
          <p:nvPr/>
        </p:nvSpPr>
        <p:spPr>
          <a:xfrm>
            <a:off x="609600" y="4912360"/>
            <a:ext cx="10972800" cy="670560"/>
          </a:xfrm>
          <a:prstGeom prst="roundRect">
            <a:avLst>
              <a:gd name="adj" fmla="val 6000"/>
            </a:avLst>
          </a:prstGeom>
          <a:solidFill>
            <a:srgbClr val="F6E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erbia falls">
            <a:extLst>
              <a:ext uri="{FF2B5EF4-FFF2-40B4-BE49-F238E27FC236}">
                <a16:creationId xmlns:a16="http://schemas.microsoft.com/office/drawing/2014/main" id="{EEB67139-3A44-E61F-3C91-4BC2A06734AF}"/>
              </a:ext>
            </a:extLst>
          </p:cNvPr>
          <p:cNvSpPr txBox="1"/>
          <p:nvPr/>
        </p:nvSpPr>
        <p:spPr>
          <a:xfrm>
            <a:off x="863600" y="5064760"/>
            <a:ext cx="10541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Сербия попала в зависимость от османов, а </a:t>
            </a:r>
            <a:r>
              <a:rPr lang="ru-RU" sz="2400" b="1" dirty="0">
                <a:solidFill>
                  <a:srgbClr val="A3262A"/>
                </a:solidFill>
                <a:latin typeface="Segoe UI" panose="020B0502040204020203" pitchFamily="34" charset="0"/>
              </a:rPr>
              <a:t>в XV в.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была захвачена ими.</a:t>
            </a:r>
          </a:p>
        </p:txBody>
      </p:sp>
      <p:sp>
        <p:nvSpPr>
          <p:cNvPr id="14" name="Serbia falls bar">
            <a:extLst>
              <a:ext uri="{FF2B5EF4-FFF2-40B4-BE49-F238E27FC236}">
                <a16:creationId xmlns:a16="http://schemas.microsoft.com/office/drawing/2014/main" id="{F8F7648D-8581-AB45-E4EC-B8086CFC4D57}"/>
              </a:ext>
            </a:extLst>
          </p:cNvPr>
          <p:cNvSpPr/>
          <p:nvPr/>
        </p:nvSpPr>
        <p:spPr>
          <a:xfrm>
            <a:off x="711200" y="5039360"/>
            <a:ext cx="50800" cy="416560"/>
          </a:xfrm>
          <a:prstGeom prst="rect">
            <a:avLst/>
          </a:prstGeom>
          <a:solidFill>
            <a:srgbClr val="B033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AEC19361-9EC9-47AD-DE31-B2A0E36BFA9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827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sovo title">
            <a:extLst>
              <a:ext uri="{FF2B5EF4-FFF2-40B4-BE49-F238E27FC236}">
                <a16:creationId xmlns:a16="http://schemas.microsoft.com/office/drawing/2014/main" id="{122F9D08-7EB2-804D-5867-EA979D07CF78}"/>
              </a:ext>
            </a:extLst>
          </p:cNvPr>
          <p:cNvSpPr txBox="1"/>
          <p:nvPr/>
        </p:nvSpPr>
        <p:spPr>
          <a:xfrm>
            <a:off x="609600" y="1524000"/>
            <a:ext cx="3683000" cy="1950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6000" dirty="0">
                <a:solidFill>
                  <a:srgbClr val="A3262A"/>
                </a:solidFill>
                <a:latin typeface="Cambria" panose="02040503050406030204" pitchFamily="18" charset="0"/>
              </a:rPr>
              <a:t>1389 год -</a:t>
            </a:r>
          </a:p>
          <a:p>
            <a:r>
              <a:rPr lang="ru-RU" sz="3400" dirty="0">
                <a:solidFill>
                  <a:srgbClr val="2A2428"/>
                </a:solidFill>
                <a:latin typeface="Cambria" panose="02040503050406030204" pitchFamily="18" charset="0"/>
              </a:rPr>
              <a:t>битва на Косовом поле</a:t>
            </a:r>
          </a:p>
        </p:txBody>
      </p:sp>
      <p:grpSp>
        <p:nvGrpSpPr>
          <p:cNvPr id="7" name="Star">
            <a:extLst>
              <a:ext uri="{FF2B5EF4-FFF2-40B4-BE49-F238E27FC236}">
                <a16:creationId xmlns:a16="http://schemas.microsoft.com/office/drawing/2014/main" id="{66D593AC-A2E4-6136-7713-7CCFC47CF744}"/>
              </a:ext>
            </a:extLst>
          </p:cNvPr>
          <p:cNvGrpSpPr/>
          <p:nvPr/>
        </p:nvGrpSpPr>
        <p:grpSpPr>
          <a:xfrm>
            <a:off x="622300" y="3728720"/>
            <a:ext cx="152400" cy="152400"/>
            <a:chOff x="622300" y="3728720"/>
            <a:chExt cx="152400" cy="1524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39463F7-AB94-56E0-91E0-66C5BA8DD409}"/>
                </a:ext>
              </a:extLst>
            </p:cNvPr>
            <p:cNvSpPr/>
            <p:nvPr/>
          </p:nvSpPr>
          <p:spPr>
            <a:xfrm>
              <a:off x="622300" y="3728720"/>
              <a:ext cx="152400" cy="1524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B70DD815-AC65-6EE5-1C6B-5A7CB31140F4}"/>
                </a:ext>
              </a:extLst>
            </p:cNvPr>
            <p:cNvSpPr/>
            <p:nvPr/>
          </p:nvSpPr>
          <p:spPr>
            <a:xfrm rot="2700000">
              <a:off x="622300" y="3728720"/>
              <a:ext cx="152400" cy="1524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B6C210A6-DC82-135F-CB5E-5CA20C819A0E}"/>
                </a:ext>
              </a:extLst>
            </p:cNvPr>
            <p:cNvSpPr/>
            <p:nvPr/>
          </p:nvSpPr>
          <p:spPr>
            <a:xfrm>
              <a:off x="671068" y="3777488"/>
              <a:ext cx="54864" cy="5486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Star">
            <a:extLst>
              <a:ext uri="{FF2B5EF4-FFF2-40B4-BE49-F238E27FC236}">
                <a16:creationId xmlns:a16="http://schemas.microsoft.com/office/drawing/2014/main" id="{A24290F4-53A5-21CF-32B9-279215DD778C}"/>
              </a:ext>
            </a:extLst>
          </p:cNvPr>
          <p:cNvGrpSpPr/>
          <p:nvPr/>
        </p:nvGrpSpPr>
        <p:grpSpPr>
          <a:xfrm>
            <a:off x="901700" y="3728720"/>
            <a:ext cx="152400" cy="152400"/>
            <a:chOff x="901700" y="3728720"/>
            <a:chExt cx="152400" cy="1524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43A4380-F03B-BE5A-5466-CC887FFAF6A4}"/>
                </a:ext>
              </a:extLst>
            </p:cNvPr>
            <p:cNvSpPr/>
            <p:nvPr/>
          </p:nvSpPr>
          <p:spPr>
            <a:xfrm>
              <a:off x="901700" y="3728720"/>
              <a:ext cx="152400" cy="152400"/>
            </a:xfrm>
            <a:prstGeom prst="rect">
              <a:avLst/>
            </a:prstGeom>
            <a:solidFill>
              <a:srgbClr val="B0336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0E69BDD-847E-050A-D743-7202445AC0BD}"/>
                </a:ext>
              </a:extLst>
            </p:cNvPr>
            <p:cNvSpPr/>
            <p:nvPr/>
          </p:nvSpPr>
          <p:spPr>
            <a:xfrm rot="2700000">
              <a:off x="901700" y="3728720"/>
              <a:ext cx="152400" cy="152400"/>
            </a:xfrm>
            <a:prstGeom prst="rect">
              <a:avLst/>
            </a:prstGeom>
            <a:solidFill>
              <a:srgbClr val="B0336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FA447F6-2E1E-A589-0D84-F7C5C1DE9D6A}"/>
                </a:ext>
              </a:extLst>
            </p:cNvPr>
            <p:cNvSpPr/>
            <p:nvPr/>
          </p:nvSpPr>
          <p:spPr>
            <a:xfrm>
              <a:off x="950468" y="3777488"/>
              <a:ext cx="54864" cy="5486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Kosovo painting" descr="А. Стефанович. Косовская битва. 1875. Народный музей, Белград">
            <a:extLst>
              <a:ext uri="{FF2B5EF4-FFF2-40B4-BE49-F238E27FC236}">
                <a16:creationId xmlns:a16="http://schemas.microsoft.com/office/drawing/2014/main" id="{DF8D5EDA-B643-4E4B-6A98-440ACE894DC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1184275"/>
            <a:ext cx="7112000" cy="4489450"/>
          </a:xfrm>
          <a:prstGeom prst="roundRect">
            <a:avLst>
              <a:gd name="adj" fmla="val 4000"/>
            </a:avLst>
          </a:prstGeom>
          <a:ln w="15875">
            <a:solidFill>
              <a:srgbClr val="AE862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EDF0F613-72B2-D29E-7A39-3B2EA20D540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203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icopolis miniature" descr="Битва при Никополе (1396). Миниатюра Жана Коломба из «Походов французов в Утремер» Себастьяна Мамро, ок. 1474–1475. Национальная библиотека Франции">
            <a:extLst>
              <a:ext uri="{FF2B5EF4-FFF2-40B4-BE49-F238E27FC236}">
                <a16:creationId xmlns:a16="http://schemas.microsoft.com/office/drawing/2014/main" id="{1592092B-2578-8C1B-CBFE-3F2D1FE2959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5080000" cy="3175000"/>
          </a:xfrm>
          <a:prstGeom prst="roundRect">
            <a:avLst>
              <a:gd name="adj" fmla="val 4000"/>
            </a:avLst>
          </a:prstGeom>
          <a:ln w="15875">
            <a:solidFill>
              <a:srgbClr val="3D5A8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Nicopolis">
            <a:extLst>
              <a:ext uri="{FF2B5EF4-FFF2-40B4-BE49-F238E27FC236}">
                <a16:creationId xmlns:a16="http://schemas.microsoft.com/office/drawing/2014/main" id="{311B9CD1-8E3D-A55E-8DE2-04B5AD34991B}"/>
              </a:ext>
            </a:extLst>
          </p:cNvPr>
          <p:cNvSpPr txBox="1"/>
          <p:nvPr/>
        </p:nvSpPr>
        <p:spPr>
          <a:xfrm>
            <a:off x="609600" y="3759200"/>
            <a:ext cx="50800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b="1" dirty="0">
                <a:solidFill>
                  <a:srgbClr val="3D5A80"/>
                </a:solidFill>
                <a:latin typeface="Cambria" panose="02040503050406030204" pitchFamily="18" charset="0"/>
              </a:rPr>
              <a:t>1396 г.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- папа организовал против турок </a:t>
            </a:r>
            <a:r>
              <a:rPr lang="ru-RU" sz="2400" b="1" dirty="0">
                <a:solidFill>
                  <a:srgbClr val="3D5A80"/>
                </a:solidFill>
                <a:latin typeface="Segoe UI" panose="020B0502040204020203" pitchFamily="34" charset="0"/>
              </a:rPr>
              <a:t>Крестовый поход,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но крестоносцы были разбиты в сражении </a:t>
            </a:r>
            <a:r>
              <a:rPr lang="ru-RU" sz="2400" b="1" dirty="0">
                <a:solidFill>
                  <a:srgbClr val="3D5A80"/>
                </a:solidFill>
                <a:latin typeface="Segoe UI" panose="020B0502040204020203" pitchFamily="34" charset="0"/>
              </a:rPr>
              <a:t>при Никополе на Дунае.</a:t>
            </a:r>
          </a:p>
        </p:txBody>
      </p:sp>
      <p:cxnSp>
        <p:nvCxnSpPr>
          <p:cNvPr id="6" name="Divider">
            <a:extLst>
              <a:ext uri="{FF2B5EF4-FFF2-40B4-BE49-F238E27FC236}">
                <a16:creationId xmlns:a16="http://schemas.microsoft.com/office/drawing/2014/main" id="{CD3C0CA4-7F21-5282-6A2D-48D07610E81A}"/>
              </a:ext>
            </a:extLst>
          </p:cNvPr>
          <p:cNvCxnSpPr/>
          <p:nvPr/>
        </p:nvCxnSpPr>
        <p:spPr>
          <a:xfrm>
            <a:off x="6019800" y="508000"/>
            <a:ext cx="0" cy="5842000"/>
          </a:xfrm>
          <a:prstGeom prst="line">
            <a:avLst/>
          </a:prstGeom>
          <a:ln w="9525">
            <a:solidFill>
              <a:srgbClr val="D7CC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Bayezid">
            <a:extLst>
              <a:ext uri="{FF2B5EF4-FFF2-40B4-BE49-F238E27FC236}">
                <a16:creationId xmlns:a16="http://schemas.microsoft.com/office/drawing/2014/main" id="{CDA89118-C748-84E2-2753-B6AA0B046472}"/>
              </a:ext>
            </a:extLst>
          </p:cNvPr>
          <p:cNvSpPr txBox="1"/>
          <p:nvPr/>
        </p:nvSpPr>
        <p:spPr>
          <a:xfrm>
            <a:off x="6350000" y="431800"/>
            <a:ext cx="52324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Султан </a:t>
            </a:r>
            <a:r>
              <a:rPr lang="ru-RU" sz="2400" b="1" dirty="0" err="1">
                <a:solidFill>
                  <a:srgbClr val="A3262A"/>
                </a:solidFill>
                <a:latin typeface="Segoe UI" panose="020B0502040204020203" pitchFamily="34" charset="0"/>
              </a:rPr>
              <a:t>Баязид</a:t>
            </a:r>
            <a:r>
              <a:rPr lang="ru-RU" sz="2400" b="1" dirty="0">
                <a:solidFill>
                  <a:srgbClr val="A3262A"/>
                </a:solidFill>
                <a:latin typeface="Segoe UI" panose="020B0502040204020203" pitchFamily="34" charset="0"/>
              </a:rPr>
              <a:t> I Молниеносный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хотел захватить Константинополь, но на его владения в Малой Азии напал </a:t>
            </a:r>
            <a:r>
              <a:rPr lang="ru-RU" sz="2400" b="1" dirty="0">
                <a:solidFill>
                  <a:srgbClr val="1C8180"/>
                </a:solidFill>
                <a:latin typeface="Segoe UI" panose="020B0502040204020203" pitchFamily="34" charset="0"/>
              </a:rPr>
              <a:t>Тимур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из Средней Азии.</a:t>
            </a:r>
          </a:p>
        </p:txBody>
      </p:sp>
      <p:pic>
        <p:nvPicPr>
          <p:cNvPr id="9" name="Timur miniature" descr="Тимур берёт в плен султана Рума (Баязида I). Могольская миниатюра, ок. 1615–1625. Музей исламского искусства, Берлин">
            <a:extLst>
              <a:ext uri="{FF2B5EF4-FFF2-40B4-BE49-F238E27FC236}">
                <a16:creationId xmlns:a16="http://schemas.microsoft.com/office/drawing/2014/main" id="{EB84142C-5B05-AA45-A84E-6D24E839A07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2148840"/>
            <a:ext cx="1905000" cy="4277360"/>
          </a:xfrm>
          <a:prstGeom prst="roundRect">
            <a:avLst>
              <a:gd name="adj" fmla="val 4000"/>
            </a:avLst>
          </a:prstGeom>
          <a:ln w="15875">
            <a:solidFill>
              <a:srgbClr val="1C818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Ankara">
            <a:extLst>
              <a:ext uri="{FF2B5EF4-FFF2-40B4-BE49-F238E27FC236}">
                <a16:creationId xmlns:a16="http://schemas.microsoft.com/office/drawing/2014/main" id="{E958EA3B-B736-937B-29D6-5415736FB038}"/>
              </a:ext>
            </a:extLst>
          </p:cNvPr>
          <p:cNvSpPr txBox="1"/>
          <p:nvPr/>
        </p:nvSpPr>
        <p:spPr>
          <a:xfrm>
            <a:off x="8458200" y="2148840"/>
            <a:ext cx="3124200" cy="3108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1C8180"/>
                </a:solidFill>
                <a:latin typeface="Cambria" panose="02040503050406030204" pitchFamily="18" charset="0"/>
              </a:rPr>
              <a:t>В 1402 г.</a:t>
            </a:r>
            <a:r>
              <a:rPr lang="ru-RU" sz="2200" dirty="0">
                <a:solidFill>
                  <a:srgbClr val="2A2428"/>
                </a:solidFill>
                <a:latin typeface="Segoe UI" panose="020B0502040204020203" pitchFamily="34" charset="0"/>
              </a:rPr>
              <a:t> </a:t>
            </a:r>
            <a:r>
              <a:rPr lang="ru-RU" sz="2200" b="1" dirty="0">
                <a:solidFill>
                  <a:srgbClr val="1C8180"/>
                </a:solidFill>
                <a:latin typeface="Segoe UI" panose="020B0502040204020203" pitchFamily="34" charset="0"/>
              </a:rPr>
              <a:t>Тимур разбил </a:t>
            </a:r>
            <a:r>
              <a:rPr lang="ru-RU" sz="2200" b="1" dirty="0" err="1">
                <a:solidFill>
                  <a:srgbClr val="1C8180"/>
                </a:solidFill>
                <a:latin typeface="Segoe UI" panose="020B0502040204020203" pitchFamily="34" charset="0"/>
              </a:rPr>
              <a:t>Баязида</a:t>
            </a:r>
            <a:r>
              <a:rPr lang="ru-RU" sz="2200" dirty="0">
                <a:solidFill>
                  <a:srgbClr val="2A2428"/>
                </a:solidFill>
                <a:latin typeface="Segoe UI" panose="020B0502040204020203" pitchFamily="34" charset="0"/>
              </a:rPr>
              <a:t> в битве при Анкаре. Султан оказался в плену и вскоре умер. Смерть </a:t>
            </a:r>
            <a:r>
              <a:rPr lang="ru-RU" sz="2200" dirty="0" err="1">
                <a:solidFill>
                  <a:srgbClr val="2A2428"/>
                </a:solidFill>
                <a:latin typeface="Segoe UI" panose="020B0502040204020203" pitchFamily="34" charset="0"/>
              </a:rPr>
              <a:t>Баязида</a:t>
            </a:r>
            <a:r>
              <a:rPr lang="ru-RU" sz="2200" dirty="0">
                <a:solidFill>
                  <a:srgbClr val="2A2428"/>
                </a:solidFill>
                <a:latin typeface="Segoe UI" panose="020B0502040204020203" pitchFamily="34" charset="0"/>
              </a:rPr>
              <a:t> и борьба его сыновей за престол отложили поход на Византию.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89EEAC42-E623-B8FA-4A9B-D695A12154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646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ion">
            <a:extLst>
              <a:ext uri="{FF2B5EF4-FFF2-40B4-BE49-F238E27FC236}">
                <a16:creationId xmlns:a16="http://schemas.microsoft.com/office/drawing/2014/main" id="{F7BDB298-935F-00A4-3A81-C8D00A964018}"/>
              </a:ext>
            </a:extLst>
          </p:cNvPr>
          <p:cNvSpPr txBox="1"/>
          <p:nvPr/>
        </p:nvSpPr>
        <p:spPr>
          <a:xfrm>
            <a:off x="609600" y="330200"/>
            <a:ext cx="109728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3D5A80"/>
                </a:solidFill>
                <a:latin typeface="Cambria" panose="02040503050406030204" pitchFamily="18" charset="0"/>
              </a:rPr>
              <a:t>Флорентийская уния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- акт об объединении Православной и Католической церквей при главенстве Рима, подписанный </a:t>
            </a:r>
            <a:r>
              <a:rPr lang="ru-RU" sz="2600" b="1" dirty="0">
                <a:solidFill>
                  <a:srgbClr val="3D5A80"/>
                </a:solidFill>
                <a:latin typeface="Cambria" panose="02040503050406030204" pitchFamily="18" charset="0"/>
              </a:rPr>
              <a:t>в 1439 году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во Флоренции, но </a:t>
            </a:r>
            <a:r>
              <a:rPr lang="ru-RU" sz="2400" b="1" dirty="0">
                <a:solidFill>
                  <a:srgbClr val="6B2D6B"/>
                </a:solidFill>
                <a:latin typeface="Segoe UI" panose="020B0502040204020203" pitchFamily="34" charset="0"/>
              </a:rPr>
              <a:t>большая часть православных не согласилась с унией.</a:t>
            </a:r>
          </a:p>
        </p:txBody>
      </p:sp>
      <p:grpSp>
        <p:nvGrpSpPr>
          <p:cNvPr id="18" name="Tesserae">
            <a:extLst>
              <a:ext uri="{FF2B5EF4-FFF2-40B4-BE49-F238E27FC236}">
                <a16:creationId xmlns:a16="http://schemas.microsoft.com/office/drawing/2014/main" id="{F2A2A341-1FE6-C6DA-9989-3889F1753688}"/>
              </a:ext>
            </a:extLst>
          </p:cNvPr>
          <p:cNvGrpSpPr/>
          <p:nvPr/>
        </p:nvGrpSpPr>
        <p:grpSpPr>
          <a:xfrm>
            <a:off x="609600" y="1722120"/>
            <a:ext cx="1479550" cy="86360"/>
            <a:chOff x="609600" y="1722120"/>
            <a:chExt cx="1479550" cy="8636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084788A-9BED-55F3-D78A-250FE67DEC82}"/>
                </a:ext>
              </a:extLst>
            </p:cNvPr>
            <p:cNvSpPr/>
            <p:nvPr/>
          </p:nvSpPr>
          <p:spPr>
            <a:xfrm>
              <a:off x="609600" y="17221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90D50C8-8144-AED5-B22E-A649041DF321}"/>
                </a:ext>
              </a:extLst>
            </p:cNvPr>
            <p:cNvSpPr/>
            <p:nvPr/>
          </p:nvSpPr>
          <p:spPr>
            <a:xfrm>
              <a:off x="717550" y="1732280"/>
              <a:ext cx="76200" cy="76200"/>
            </a:xfrm>
            <a:prstGeom prst="rect">
              <a:avLst/>
            </a:prstGeom>
            <a:solidFill>
              <a:srgbClr val="3D5A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CE62E86-CA46-5982-E88D-B1BDE7468664}"/>
                </a:ext>
              </a:extLst>
            </p:cNvPr>
            <p:cNvSpPr/>
            <p:nvPr/>
          </p:nvSpPr>
          <p:spPr>
            <a:xfrm>
              <a:off x="825500" y="17221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CE1172B-B028-7986-FF5A-0C47C354712B}"/>
                </a:ext>
              </a:extLst>
            </p:cNvPr>
            <p:cNvSpPr/>
            <p:nvPr/>
          </p:nvSpPr>
          <p:spPr>
            <a:xfrm>
              <a:off x="933450" y="17322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44D477D-F3A3-2213-9668-80676BA7CE82}"/>
                </a:ext>
              </a:extLst>
            </p:cNvPr>
            <p:cNvSpPr/>
            <p:nvPr/>
          </p:nvSpPr>
          <p:spPr>
            <a:xfrm>
              <a:off x="1041400" y="1722120"/>
              <a:ext cx="76200" cy="76200"/>
            </a:xfrm>
            <a:prstGeom prst="rect">
              <a:avLst/>
            </a:prstGeom>
            <a:solidFill>
              <a:srgbClr val="3D5A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2D727FD-3B94-206E-1A17-C69F3743F54F}"/>
                </a:ext>
              </a:extLst>
            </p:cNvPr>
            <p:cNvSpPr/>
            <p:nvPr/>
          </p:nvSpPr>
          <p:spPr>
            <a:xfrm>
              <a:off x="1149350" y="17322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E9B3CF0-9389-D640-17F1-BF0E1DA46F6E}"/>
                </a:ext>
              </a:extLst>
            </p:cNvPr>
            <p:cNvSpPr/>
            <p:nvPr/>
          </p:nvSpPr>
          <p:spPr>
            <a:xfrm>
              <a:off x="1257300" y="17221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2DC7A62-795D-D16E-8948-690A6BBB75B0}"/>
                </a:ext>
              </a:extLst>
            </p:cNvPr>
            <p:cNvSpPr/>
            <p:nvPr/>
          </p:nvSpPr>
          <p:spPr>
            <a:xfrm>
              <a:off x="1365250" y="1732280"/>
              <a:ext cx="76200" cy="76200"/>
            </a:xfrm>
            <a:prstGeom prst="rect">
              <a:avLst/>
            </a:prstGeom>
            <a:solidFill>
              <a:srgbClr val="3D5A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EEC20DE-9E54-72D7-F129-3B984F2A69FB}"/>
                </a:ext>
              </a:extLst>
            </p:cNvPr>
            <p:cNvSpPr/>
            <p:nvPr/>
          </p:nvSpPr>
          <p:spPr>
            <a:xfrm>
              <a:off x="1473200" y="17221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33B16F7-15C9-C51F-B402-779638C9EEA9}"/>
                </a:ext>
              </a:extLst>
            </p:cNvPr>
            <p:cNvSpPr/>
            <p:nvPr/>
          </p:nvSpPr>
          <p:spPr>
            <a:xfrm>
              <a:off x="1581150" y="17322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D281D95-C102-B122-FDDD-6C54F71E1F7C}"/>
                </a:ext>
              </a:extLst>
            </p:cNvPr>
            <p:cNvSpPr/>
            <p:nvPr/>
          </p:nvSpPr>
          <p:spPr>
            <a:xfrm>
              <a:off x="1689100" y="1722120"/>
              <a:ext cx="76200" cy="76200"/>
            </a:xfrm>
            <a:prstGeom prst="rect">
              <a:avLst/>
            </a:prstGeom>
            <a:solidFill>
              <a:srgbClr val="3D5A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40936A7-2EC3-2F2C-96BC-E4079CDA9DBA}"/>
                </a:ext>
              </a:extLst>
            </p:cNvPr>
            <p:cNvSpPr/>
            <p:nvPr/>
          </p:nvSpPr>
          <p:spPr>
            <a:xfrm>
              <a:off x="1797050" y="17322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8F2ABB13-0A91-9942-2EDD-594F8D93BABC}"/>
                </a:ext>
              </a:extLst>
            </p:cNvPr>
            <p:cNvSpPr/>
            <p:nvPr/>
          </p:nvSpPr>
          <p:spPr>
            <a:xfrm>
              <a:off x="1905000" y="17221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098F6AC-6BAF-AD56-908D-E2B712560922}"/>
                </a:ext>
              </a:extLst>
            </p:cNvPr>
            <p:cNvSpPr/>
            <p:nvPr/>
          </p:nvSpPr>
          <p:spPr>
            <a:xfrm>
              <a:off x="2012950" y="1732280"/>
              <a:ext cx="76200" cy="76200"/>
            </a:xfrm>
            <a:prstGeom prst="rect">
              <a:avLst/>
            </a:prstGeom>
            <a:solidFill>
              <a:srgbClr val="3D5A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" name="Florence Cathedral" descr="Собор Санта-Мария-дель-Фьоре во Флоренции, где в 1439 г. была провозглашена уния. Современная фотография">
            <a:extLst>
              <a:ext uri="{FF2B5EF4-FFF2-40B4-BE49-F238E27FC236}">
                <a16:creationId xmlns:a16="http://schemas.microsoft.com/office/drawing/2014/main" id="{635670AD-2301-5623-45C1-F4F6C311227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540000"/>
            <a:ext cx="5431367" cy="3937000"/>
          </a:xfrm>
          <a:prstGeom prst="roundRect">
            <a:avLst>
              <a:gd name="adj" fmla="val 4000"/>
            </a:avLst>
          </a:prstGeom>
          <a:ln w="15875">
            <a:solidFill>
              <a:srgbClr val="3D5A8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Medal plate">
            <a:extLst>
              <a:ext uri="{FF2B5EF4-FFF2-40B4-BE49-F238E27FC236}">
                <a16:creationId xmlns:a16="http://schemas.microsoft.com/office/drawing/2014/main" id="{30461E56-3CD1-DCAC-3D52-51612FBACCE2}"/>
              </a:ext>
            </a:extLst>
          </p:cNvPr>
          <p:cNvSpPr/>
          <p:nvPr/>
        </p:nvSpPr>
        <p:spPr>
          <a:xfrm>
            <a:off x="7175500" y="2540000"/>
            <a:ext cx="3581400" cy="3937000"/>
          </a:xfrm>
          <a:prstGeom prst="roundRect">
            <a:avLst>
              <a:gd name="adj" fmla="val 4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John VIII medal" descr="Медаль с портретом византийского императора Иоанна VIII Палеолога, участника Флорентийского собора. Модель Пизанелло, 1438–1439. Метрополитен-музей">
            <a:extLst>
              <a:ext uri="{FF2B5EF4-FFF2-40B4-BE49-F238E27FC236}">
                <a16:creationId xmlns:a16="http://schemas.microsoft.com/office/drawing/2014/main" id="{3EB54570-A0D7-A8FC-6E89-2A6290588CB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2692400"/>
            <a:ext cx="3073400" cy="3632200"/>
          </a:xfrm>
          <a:prstGeom prst="rect">
            <a:avLst/>
          </a:prstGeom>
        </p:spPr>
      </p:pic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B69A5D61-951A-C6C7-C08D-C3A701135F4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119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A88EB81-EE5E-B072-CB78-ECE740521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6604000" cy="12740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dirty="0">
                <a:solidFill>
                  <a:srgbClr val="A3262A"/>
                </a:solidFill>
                <a:latin typeface="Cambria" panose="02040503050406030204" pitchFamily="18" charset="0"/>
              </a:rPr>
              <a:t>Падение Константинополя</a:t>
            </a:r>
          </a:p>
        </p:txBody>
      </p:sp>
      <p:sp>
        <p:nvSpPr>
          <p:cNvPr id="3" name="Mehmed with rose mount">
            <a:extLst>
              <a:ext uri="{FF2B5EF4-FFF2-40B4-BE49-F238E27FC236}">
                <a16:creationId xmlns:a16="http://schemas.microsoft.com/office/drawing/2014/main" id="{789772B1-B05D-418F-599F-324E825726F9}"/>
              </a:ext>
            </a:extLst>
          </p:cNvPr>
          <p:cNvSpPr/>
          <p:nvPr/>
        </p:nvSpPr>
        <p:spPr>
          <a:xfrm>
            <a:off x="7620000" y="482600"/>
            <a:ext cx="4064000" cy="5892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ehmed with rose" descr="Султан Мехмед II с розой. Миниатюра из альбомов дворца Топкапы, конец XV в. Стамбул">
            <a:extLst>
              <a:ext uri="{FF2B5EF4-FFF2-40B4-BE49-F238E27FC236}">
                <a16:creationId xmlns:a16="http://schemas.microsoft.com/office/drawing/2014/main" id="{DA901C46-9CB3-44A3-9943-6E34C1C987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609600"/>
            <a:ext cx="3810000" cy="5638800"/>
          </a:xfrm>
          <a:prstGeom prst="rect">
            <a:avLst/>
          </a:prstGeom>
        </p:spPr>
      </p:pic>
      <p:grpSp>
        <p:nvGrpSpPr>
          <p:cNvPr id="9" name="Star">
            <a:extLst>
              <a:ext uri="{FF2B5EF4-FFF2-40B4-BE49-F238E27FC236}">
                <a16:creationId xmlns:a16="http://schemas.microsoft.com/office/drawing/2014/main" id="{2606EBB3-786A-630B-93B8-33A96D170A20}"/>
              </a:ext>
            </a:extLst>
          </p:cNvPr>
          <p:cNvGrpSpPr/>
          <p:nvPr/>
        </p:nvGrpSpPr>
        <p:grpSpPr>
          <a:xfrm>
            <a:off x="628650" y="2131314"/>
            <a:ext cx="139700" cy="139700"/>
            <a:chOff x="628650" y="2131314"/>
            <a:chExt cx="139700" cy="1397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C0F2DEF-F2BE-615A-D891-DE5AA4344AF9}"/>
                </a:ext>
              </a:extLst>
            </p:cNvPr>
            <p:cNvSpPr/>
            <p:nvPr/>
          </p:nvSpPr>
          <p:spPr>
            <a:xfrm>
              <a:off x="628650" y="2131314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CBBEDA5-C5B1-050A-4FD3-7640496EB5E8}"/>
                </a:ext>
              </a:extLst>
            </p:cNvPr>
            <p:cNvSpPr/>
            <p:nvPr/>
          </p:nvSpPr>
          <p:spPr>
            <a:xfrm rot="2700000">
              <a:off x="628650" y="2131314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FBC77D2C-6158-FD7D-214E-79CFEB8ABDDD}"/>
                </a:ext>
              </a:extLst>
            </p:cNvPr>
            <p:cNvSpPr/>
            <p:nvPr/>
          </p:nvSpPr>
          <p:spPr>
            <a:xfrm>
              <a:off x="673354" y="2176018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Star">
            <a:extLst>
              <a:ext uri="{FF2B5EF4-FFF2-40B4-BE49-F238E27FC236}">
                <a16:creationId xmlns:a16="http://schemas.microsoft.com/office/drawing/2014/main" id="{4110A1FC-ECA4-D948-90A1-2717842D147A}"/>
              </a:ext>
            </a:extLst>
          </p:cNvPr>
          <p:cNvGrpSpPr/>
          <p:nvPr/>
        </p:nvGrpSpPr>
        <p:grpSpPr>
          <a:xfrm>
            <a:off x="882650" y="2131314"/>
            <a:ext cx="139700" cy="139700"/>
            <a:chOff x="882650" y="2131314"/>
            <a:chExt cx="139700" cy="1397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E919D25-0192-A574-C614-7E9E99E0D5CA}"/>
                </a:ext>
              </a:extLst>
            </p:cNvPr>
            <p:cNvSpPr/>
            <p:nvPr/>
          </p:nvSpPr>
          <p:spPr>
            <a:xfrm>
              <a:off x="882650" y="2131314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701016C-DA5F-D700-9E3C-F7DF691A8CE9}"/>
                </a:ext>
              </a:extLst>
            </p:cNvPr>
            <p:cNvSpPr/>
            <p:nvPr/>
          </p:nvSpPr>
          <p:spPr>
            <a:xfrm rot="2700000">
              <a:off x="882650" y="2131314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AEF3E89-F45C-18BF-346A-A93BA1E6241A}"/>
                </a:ext>
              </a:extLst>
            </p:cNvPr>
            <p:cNvSpPr/>
            <p:nvPr/>
          </p:nvSpPr>
          <p:spPr>
            <a:xfrm>
              <a:off x="927354" y="2176018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4" name="Rule">
            <a:extLst>
              <a:ext uri="{FF2B5EF4-FFF2-40B4-BE49-F238E27FC236}">
                <a16:creationId xmlns:a16="http://schemas.microsoft.com/office/drawing/2014/main" id="{2A0B6250-7E3A-AB85-D5D3-CA6F50E5A320}"/>
              </a:ext>
            </a:extLst>
          </p:cNvPr>
          <p:cNvCxnSpPr/>
          <p:nvPr/>
        </p:nvCxnSpPr>
        <p:spPr>
          <a:xfrm>
            <a:off x="1143000" y="2201164"/>
            <a:ext cx="23876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ffensive">
            <a:extLst>
              <a:ext uri="{FF2B5EF4-FFF2-40B4-BE49-F238E27FC236}">
                <a16:creationId xmlns:a16="http://schemas.microsoft.com/office/drawing/2014/main" id="{55A29CC0-7C2F-F606-9AEA-FF444C7C6FFA}"/>
              </a:ext>
            </a:extLst>
          </p:cNvPr>
          <p:cNvSpPr txBox="1"/>
          <p:nvPr/>
        </p:nvSpPr>
        <p:spPr>
          <a:xfrm>
            <a:off x="609600" y="2540000"/>
            <a:ext cx="6604000" cy="16978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После вступления на престол султана </a:t>
            </a:r>
            <a:r>
              <a:rPr lang="ru-RU" sz="2700" b="1" dirty="0">
                <a:solidFill>
                  <a:srgbClr val="A3262A"/>
                </a:solidFill>
                <a:latin typeface="Segoe UI" panose="020B0502040204020203" pitchFamily="34" charset="0"/>
              </a:rPr>
              <a:t>Мехмеда II Завоевателя (1451-1481),</a:t>
            </a:r>
            <a:r>
              <a:rPr lang="ru-RU" sz="2700" dirty="0">
                <a:solidFill>
                  <a:srgbClr val="2A2428"/>
                </a:solidFill>
                <a:latin typeface="Segoe UI" panose="020B0502040204020203" pitchFamily="34" charset="0"/>
              </a:rPr>
              <a:t> турки-османы начали </a:t>
            </a:r>
            <a:r>
              <a:rPr lang="ru-RU" sz="2700" b="1" dirty="0">
                <a:solidFill>
                  <a:srgbClr val="6B2D6B"/>
                </a:solidFill>
                <a:latin typeface="Segoe UI" panose="020B0502040204020203" pitchFamily="34" charset="0"/>
              </a:rPr>
              <a:t>наступление на Константинополь.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8F1C9803-64F8-C9EF-430C-0975C121BE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98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25ECB49-DB5D-BE0D-2EF5-CA0A79F41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0" y="330200"/>
            <a:ext cx="660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>
                <a:solidFill>
                  <a:srgbClr val="A3262A"/>
                </a:solidFill>
                <a:latin typeface="Cambria" panose="02040503050406030204" pitchFamily="18" charset="0"/>
              </a:rPr>
              <a:t>Мехмед II</a:t>
            </a:r>
            <a:endParaRPr lang="ru-RU" sz="4000" dirty="0">
              <a:solidFill>
                <a:srgbClr val="A3262A"/>
              </a:solidFill>
              <a:latin typeface="Cambria" panose="02040503050406030204" pitchFamily="18" charset="0"/>
            </a:endParaRPr>
          </a:p>
        </p:txBody>
      </p:sp>
      <p:sp>
        <p:nvSpPr>
          <p:cNvPr id="3" name="Bellini Mehmed mount">
            <a:extLst>
              <a:ext uri="{FF2B5EF4-FFF2-40B4-BE49-F238E27FC236}">
                <a16:creationId xmlns:a16="http://schemas.microsoft.com/office/drawing/2014/main" id="{9BBEC0E5-5BC2-1618-CD10-0244D647E7A9}"/>
              </a:ext>
            </a:extLst>
          </p:cNvPr>
          <p:cNvSpPr/>
          <p:nvPr/>
        </p:nvSpPr>
        <p:spPr>
          <a:xfrm>
            <a:off x="508000" y="728133"/>
            <a:ext cx="4064000" cy="54017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Bellini Mehmed" descr="Джентиле Беллини. Портрет султана Мехмеда II. 1480. Национальная галерея, Лондон">
            <a:extLst>
              <a:ext uri="{FF2B5EF4-FFF2-40B4-BE49-F238E27FC236}">
                <a16:creationId xmlns:a16="http://schemas.microsoft.com/office/drawing/2014/main" id="{2DC50EEA-9C9F-DE3E-D1B6-5B35FB2D34F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855133"/>
            <a:ext cx="3810000" cy="5147733"/>
          </a:xfrm>
          <a:prstGeom prst="rect">
            <a:avLst/>
          </a:prstGeom>
        </p:spPr>
      </p:pic>
      <p:grpSp>
        <p:nvGrpSpPr>
          <p:cNvPr id="9" name="Star">
            <a:extLst>
              <a:ext uri="{FF2B5EF4-FFF2-40B4-BE49-F238E27FC236}">
                <a16:creationId xmlns:a16="http://schemas.microsoft.com/office/drawing/2014/main" id="{C28BE0F4-26E5-46EE-731C-A1D82506F25D}"/>
              </a:ext>
            </a:extLst>
          </p:cNvPr>
          <p:cNvGrpSpPr/>
          <p:nvPr/>
        </p:nvGrpSpPr>
        <p:grpSpPr>
          <a:xfrm>
            <a:off x="4997450" y="1004570"/>
            <a:ext cx="139700" cy="139700"/>
            <a:chOff x="4997450" y="1004570"/>
            <a:chExt cx="139700" cy="1397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06657C2-2ECF-BEF7-2582-41A926A6A7E5}"/>
                </a:ext>
              </a:extLst>
            </p:cNvPr>
            <p:cNvSpPr/>
            <p:nvPr/>
          </p:nvSpPr>
          <p:spPr>
            <a:xfrm>
              <a:off x="4997450" y="1004570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7E97D25-223F-EAD8-D9DE-CD881BFD8662}"/>
                </a:ext>
              </a:extLst>
            </p:cNvPr>
            <p:cNvSpPr/>
            <p:nvPr/>
          </p:nvSpPr>
          <p:spPr>
            <a:xfrm rot="2700000">
              <a:off x="4997450" y="1004570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C4F2F11-7E2E-AE08-5B39-172E628DE519}"/>
                </a:ext>
              </a:extLst>
            </p:cNvPr>
            <p:cNvSpPr/>
            <p:nvPr/>
          </p:nvSpPr>
          <p:spPr>
            <a:xfrm>
              <a:off x="5042154" y="1049274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Star">
            <a:extLst>
              <a:ext uri="{FF2B5EF4-FFF2-40B4-BE49-F238E27FC236}">
                <a16:creationId xmlns:a16="http://schemas.microsoft.com/office/drawing/2014/main" id="{E02F8DB2-F026-6235-7946-FA3E34E25300}"/>
              </a:ext>
            </a:extLst>
          </p:cNvPr>
          <p:cNvGrpSpPr/>
          <p:nvPr/>
        </p:nvGrpSpPr>
        <p:grpSpPr>
          <a:xfrm>
            <a:off x="5251450" y="1004570"/>
            <a:ext cx="139700" cy="139700"/>
            <a:chOff x="5251450" y="1004570"/>
            <a:chExt cx="139700" cy="1397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43BF6A7-A645-CDB3-0EEF-6B8D0A7F5D4B}"/>
                </a:ext>
              </a:extLst>
            </p:cNvPr>
            <p:cNvSpPr/>
            <p:nvPr/>
          </p:nvSpPr>
          <p:spPr>
            <a:xfrm>
              <a:off x="5251450" y="1004570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F4961EF-105A-834D-C6AD-E8EAD215E48A}"/>
                </a:ext>
              </a:extLst>
            </p:cNvPr>
            <p:cNvSpPr/>
            <p:nvPr/>
          </p:nvSpPr>
          <p:spPr>
            <a:xfrm rot="2700000">
              <a:off x="5251450" y="1004570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A9F4F36F-BA74-48F4-5E29-7A63ACB5C636}"/>
                </a:ext>
              </a:extLst>
            </p:cNvPr>
            <p:cNvSpPr/>
            <p:nvPr/>
          </p:nvSpPr>
          <p:spPr>
            <a:xfrm>
              <a:off x="5296154" y="1049274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4" name="Rule">
            <a:extLst>
              <a:ext uri="{FF2B5EF4-FFF2-40B4-BE49-F238E27FC236}">
                <a16:creationId xmlns:a16="http://schemas.microsoft.com/office/drawing/2014/main" id="{07E9D1B4-892A-DF14-CB6B-4C3F8FDB987A}"/>
              </a:ext>
            </a:extLst>
          </p:cNvPr>
          <p:cNvCxnSpPr/>
          <p:nvPr/>
        </p:nvCxnSpPr>
        <p:spPr>
          <a:xfrm>
            <a:off x="5511800" y="1074420"/>
            <a:ext cx="23876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haracter">
            <a:extLst>
              <a:ext uri="{FF2B5EF4-FFF2-40B4-BE49-F238E27FC236}">
                <a16:creationId xmlns:a16="http://schemas.microsoft.com/office/drawing/2014/main" id="{4B80938D-D072-7C8F-7506-F1411A2F3C69}"/>
              </a:ext>
            </a:extLst>
          </p:cNvPr>
          <p:cNvSpPr txBox="1"/>
          <p:nvPr/>
        </p:nvSpPr>
        <p:spPr>
          <a:xfrm>
            <a:off x="4978400" y="1320800"/>
            <a:ext cx="6604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Характер султана Мехмеда II Завоевателя </a:t>
            </a:r>
            <a:r>
              <a:rPr lang="ru-RU" sz="2500" b="1" dirty="0">
                <a:solidFill>
                  <a:srgbClr val="A3262A"/>
                </a:solidFill>
                <a:latin typeface="Segoe UI" panose="020B0502040204020203" pitchFamily="34" charset="0"/>
              </a:rPr>
              <a:t>противоречив.</a:t>
            </a:r>
          </a:p>
        </p:txBody>
      </p:sp>
      <p:sp>
        <p:nvSpPr>
          <p:cNvPr id="16" name="One side card">
            <a:extLst>
              <a:ext uri="{FF2B5EF4-FFF2-40B4-BE49-F238E27FC236}">
                <a16:creationId xmlns:a16="http://schemas.microsoft.com/office/drawing/2014/main" id="{4F052F79-AA57-5A58-0A3D-7155A915CB40}"/>
              </a:ext>
            </a:extLst>
          </p:cNvPr>
          <p:cNvSpPr/>
          <p:nvPr/>
        </p:nvSpPr>
        <p:spPr>
          <a:xfrm>
            <a:off x="4978400" y="2311400"/>
            <a:ext cx="6604000" cy="955040"/>
          </a:xfrm>
          <a:prstGeom prst="roundRect">
            <a:avLst>
              <a:gd name="adj" fmla="val 6000"/>
            </a:avLst>
          </a:prstGeom>
          <a:solidFill>
            <a:srgbClr val="F7E0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ne side">
            <a:extLst>
              <a:ext uri="{FF2B5EF4-FFF2-40B4-BE49-F238E27FC236}">
                <a16:creationId xmlns:a16="http://schemas.microsoft.com/office/drawing/2014/main" id="{936B0F56-A658-E577-D825-0ED54EFFDA4E}"/>
              </a:ext>
            </a:extLst>
          </p:cNvPr>
          <p:cNvSpPr txBox="1"/>
          <p:nvPr/>
        </p:nvSpPr>
        <p:spPr>
          <a:xfrm>
            <a:off x="5207000" y="2438400"/>
            <a:ext cx="6223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3262A"/>
                </a:solidFill>
                <a:latin typeface="Segoe UI" panose="020B0502040204020203" pitchFamily="34" charset="0"/>
              </a:rPr>
              <a:t>С одной стороны,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 он был энергичным, решительным, иногда вспыльчивым.</a:t>
            </a:r>
          </a:p>
        </p:txBody>
      </p:sp>
      <p:sp>
        <p:nvSpPr>
          <p:cNvPr id="18" name="One side bar">
            <a:extLst>
              <a:ext uri="{FF2B5EF4-FFF2-40B4-BE49-F238E27FC236}">
                <a16:creationId xmlns:a16="http://schemas.microsoft.com/office/drawing/2014/main" id="{9BE60813-EDDA-D44D-4AFF-18999651322F}"/>
              </a:ext>
            </a:extLst>
          </p:cNvPr>
          <p:cNvSpPr/>
          <p:nvPr/>
        </p:nvSpPr>
        <p:spPr>
          <a:xfrm>
            <a:off x="5080000" y="2438400"/>
            <a:ext cx="50800" cy="701040"/>
          </a:xfrm>
          <a:prstGeom prst="rect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Other side card">
            <a:extLst>
              <a:ext uri="{FF2B5EF4-FFF2-40B4-BE49-F238E27FC236}">
                <a16:creationId xmlns:a16="http://schemas.microsoft.com/office/drawing/2014/main" id="{CA7899FB-A504-52DB-BC53-6BF88EC3EC0D}"/>
              </a:ext>
            </a:extLst>
          </p:cNvPr>
          <p:cNvSpPr/>
          <p:nvPr/>
        </p:nvSpPr>
        <p:spPr>
          <a:xfrm>
            <a:off x="4978400" y="3495040"/>
            <a:ext cx="6604000" cy="2357120"/>
          </a:xfrm>
          <a:prstGeom prst="roundRect">
            <a:avLst>
              <a:gd name="adj" fmla="val 6000"/>
            </a:avLst>
          </a:prstGeom>
          <a:solidFill>
            <a:srgbClr val="DCEF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ther side">
            <a:extLst>
              <a:ext uri="{FF2B5EF4-FFF2-40B4-BE49-F238E27FC236}">
                <a16:creationId xmlns:a16="http://schemas.microsoft.com/office/drawing/2014/main" id="{B490E9B3-DFEC-5230-5EFB-B9A444221C95}"/>
              </a:ext>
            </a:extLst>
          </p:cNvPr>
          <p:cNvSpPr txBox="1"/>
          <p:nvPr/>
        </p:nvSpPr>
        <p:spPr>
          <a:xfrm>
            <a:off x="5207000" y="3622040"/>
            <a:ext cx="6223000" cy="210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1C8180"/>
                </a:solidFill>
                <a:latin typeface="Segoe UI" panose="020B0502040204020203" pitchFamily="34" charset="0"/>
              </a:rPr>
              <a:t>С другой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 – показывал образованность: владел </a:t>
            </a:r>
            <a:r>
              <a:rPr lang="ru-RU" sz="2300" b="1" dirty="0">
                <a:solidFill>
                  <a:srgbClr val="1C8180"/>
                </a:solidFill>
                <a:latin typeface="Segoe UI" panose="020B0502040204020203" pitchFamily="34" charset="0"/>
              </a:rPr>
              <a:t>четырьмя языками</a:t>
            </a:r>
            <a:r>
              <a:rPr lang="ru-RU" sz="2300" dirty="0">
                <a:solidFill>
                  <a:srgbClr val="2A2428"/>
                </a:solidFill>
                <a:latin typeface="Segoe UI" panose="020B0502040204020203" pitchFamily="34" charset="0"/>
              </a:rPr>
              <a:t> (турецким, греческим, арабским и персидским), хорошо знал географию, историю и военное искусство, увлекался астрономией, математикой и философией.</a:t>
            </a:r>
          </a:p>
        </p:txBody>
      </p:sp>
      <p:sp>
        <p:nvSpPr>
          <p:cNvPr id="21" name="Other side bar">
            <a:extLst>
              <a:ext uri="{FF2B5EF4-FFF2-40B4-BE49-F238E27FC236}">
                <a16:creationId xmlns:a16="http://schemas.microsoft.com/office/drawing/2014/main" id="{B73C0012-3AEF-FBB0-D689-660FE625FE1F}"/>
              </a:ext>
            </a:extLst>
          </p:cNvPr>
          <p:cNvSpPr/>
          <p:nvPr/>
        </p:nvSpPr>
        <p:spPr>
          <a:xfrm>
            <a:off x="5080000" y="3622040"/>
            <a:ext cx="50800" cy="2103120"/>
          </a:xfrm>
          <a:prstGeom prst="rect">
            <a:avLst/>
          </a:prstGeom>
          <a:solidFill>
            <a:srgbClr val="1C81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AE8E1177-8D2A-39CA-7926-79182177E03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02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453">
            <a:extLst>
              <a:ext uri="{FF2B5EF4-FFF2-40B4-BE49-F238E27FC236}">
                <a16:creationId xmlns:a16="http://schemas.microsoft.com/office/drawing/2014/main" id="{10C1DEE5-CD51-4476-519B-5704A76C65A4}"/>
              </a:ext>
            </a:extLst>
          </p:cNvPr>
          <p:cNvSpPr txBox="1"/>
          <p:nvPr/>
        </p:nvSpPr>
        <p:spPr>
          <a:xfrm>
            <a:off x="609600" y="381000"/>
            <a:ext cx="7620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600" b="1" dirty="0">
                <a:solidFill>
                  <a:srgbClr val="A3262A"/>
                </a:solidFill>
                <a:latin typeface="Cambria" panose="02040503050406030204" pitchFamily="18" charset="0"/>
              </a:rPr>
              <a:t>1453 год</a:t>
            </a:r>
            <a:r>
              <a:rPr lang="ru-RU" sz="2600" dirty="0">
                <a:solidFill>
                  <a:srgbClr val="2A2428"/>
                </a:solidFill>
                <a:latin typeface="Segoe UI" panose="020B0502040204020203" pitchFamily="34" charset="0"/>
              </a:rPr>
              <a:t> - турки ворвались в Константинополь.</a:t>
            </a:r>
          </a:p>
        </p:txBody>
      </p:sp>
      <p:sp>
        <p:nvSpPr>
          <p:cNvPr id="4" name="Fall 1 lozenge">
            <a:extLst>
              <a:ext uri="{FF2B5EF4-FFF2-40B4-BE49-F238E27FC236}">
                <a16:creationId xmlns:a16="http://schemas.microsoft.com/office/drawing/2014/main" id="{F4BEFD3F-D861-E1A0-CD7A-E7D823CFC590}"/>
              </a:ext>
            </a:extLst>
          </p:cNvPr>
          <p:cNvSpPr/>
          <p:nvPr/>
        </p:nvSpPr>
        <p:spPr>
          <a:xfrm>
            <a:off x="609600" y="1840230"/>
            <a:ext cx="127000" cy="127000"/>
          </a:xfrm>
          <a:prstGeom prst="diamond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Fall 1">
            <a:extLst>
              <a:ext uri="{FF2B5EF4-FFF2-40B4-BE49-F238E27FC236}">
                <a16:creationId xmlns:a16="http://schemas.microsoft.com/office/drawing/2014/main" id="{4BA3C611-33DC-B0DB-355D-A5FD0436B9CD}"/>
              </a:ext>
            </a:extLst>
          </p:cNvPr>
          <p:cNvSpPr txBox="1"/>
          <p:nvPr/>
        </p:nvSpPr>
        <p:spPr>
          <a:xfrm>
            <a:off x="889000" y="1706880"/>
            <a:ext cx="73406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Император </a:t>
            </a:r>
            <a:r>
              <a:rPr lang="ru-RU" sz="2500" b="1" dirty="0">
                <a:solidFill>
                  <a:srgbClr val="6B2D6B"/>
                </a:solidFill>
                <a:latin typeface="Segoe UI" panose="020B0502040204020203" pitchFamily="34" charset="0"/>
              </a:rPr>
              <a:t>Константин XI</a:t>
            </a:r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 погиб в сражении.</a:t>
            </a:r>
          </a:p>
        </p:txBody>
      </p:sp>
      <p:sp>
        <p:nvSpPr>
          <p:cNvPr id="6" name="Fall 2 lozenge">
            <a:extLst>
              <a:ext uri="{FF2B5EF4-FFF2-40B4-BE49-F238E27FC236}">
                <a16:creationId xmlns:a16="http://schemas.microsoft.com/office/drawing/2014/main" id="{E4262B17-A02C-BE8A-A656-6FD158D4ADCF}"/>
              </a:ext>
            </a:extLst>
          </p:cNvPr>
          <p:cNvSpPr/>
          <p:nvPr/>
        </p:nvSpPr>
        <p:spPr>
          <a:xfrm>
            <a:off x="609600" y="2424430"/>
            <a:ext cx="127000" cy="127000"/>
          </a:xfrm>
          <a:prstGeom prst="diamond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all 2">
            <a:extLst>
              <a:ext uri="{FF2B5EF4-FFF2-40B4-BE49-F238E27FC236}">
                <a16:creationId xmlns:a16="http://schemas.microsoft.com/office/drawing/2014/main" id="{6305D0BA-76B0-F2C8-6D16-F1D03AB141D8}"/>
              </a:ext>
            </a:extLst>
          </p:cNvPr>
          <p:cNvSpPr txBox="1"/>
          <p:nvPr/>
        </p:nvSpPr>
        <p:spPr>
          <a:xfrm>
            <a:off x="889000" y="2291080"/>
            <a:ext cx="73406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Множество жителей города погибли или были проданы в рабство.</a:t>
            </a:r>
          </a:p>
        </p:txBody>
      </p:sp>
      <p:sp>
        <p:nvSpPr>
          <p:cNvPr id="8" name="Fall 3 lozenge">
            <a:extLst>
              <a:ext uri="{FF2B5EF4-FFF2-40B4-BE49-F238E27FC236}">
                <a16:creationId xmlns:a16="http://schemas.microsoft.com/office/drawing/2014/main" id="{8C0FE8FC-4425-7C93-E32B-D2363FBD6866}"/>
              </a:ext>
            </a:extLst>
          </p:cNvPr>
          <p:cNvSpPr/>
          <p:nvPr/>
        </p:nvSpPr>
        <p:spPr>
          <a:xfrm>
            <a:off x="609600" y="3389630"/>
            <a:ext cx="127000" cy="127000"/>
          </a:xfrm>
          <a:prstGeom prst="diamond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all 3">
            <a:extLst>
              <a:ext uri="{FF2B5EF4-FFF2-40B4-BE49-F238E27FC236}">
                <a16:creationId xmlns:a16="http://schemas.microsoft.com/office/drawing/2014/main" id="{4856F27C-5780-A200-1367-E7D97F0CDEE4}"/>
              </a:ext>
            </a:extLst>
          </p:cNvPr>
          <p:cNvSpPr txBox="1"/>
          <p:nvPr/>
        </p:nvSpPr>
        <p:spPr>
          <a:xfrm>
            <a:off x="889000" y="3256280"/>
            <a:ext cx="73406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Константинополь, который все чаще называли </a:t>
            </a:r>
            <a:r>
              <a:rPr lang="ru-RU" sz="2500" b="1" dirty="0">
                <a:solidFill>
                  <a:srgbClr val="A3262A"/>
                </a:solidFill>
                <a:latin typeface="Segoe UI" panose="020B0502040204020203" pitchFamily="34" charset="0"/>
              </a:rPr>
              <a:t>Стамбулом,</a:t>
            </a:r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 стал новой столицей османов.</a:t>
            </a:r>
          </a:p>
        </p:txBody>
      </p:sp>
      <p:sp>
        <p:nvSpPr>
          <p:cNvPr id="10" name="Fall 4 lozenge">
            <a:extLst>
              <a:ext uri="{FF2B5EF4-FFF2-40B4-BE49-F238E27FC236}">
                <a16:creationId xmlns:a16="http://schemas.microsoft.com/office/drawing/2014/main" id="{20DC42A3-022E-35AE-E775-F3CB2E3BFA5B}"/>
              </a:ext>
            </a:extLst>
          </p:cNvPr>
          <p:cNvSpPr/>
          <p:nvPr/>
        </p:nvSpPr>
        <p:spPr>
          <a:xfrm>
            <a:off x="609600" y="4354830"/>
            <a:ext cx="127000" cy="127000"/>
          </a:xfrm>
          <a:prstGeom prst="diamond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all 4">
            <a:extLst>
              <a:ext uri="{FF2B5EF4-FFF2-40B4-BE49-F238E27FC236}">
                <a16:creationId xmlns:a16="http://schemas.microsoft.com/office/drawing/2014/main" id="{6C073391-666C-DD3B-653A-5B42CF6914D7}"/>
              </a:ext>
            </a:extLst>
          </p:cNvPr>
          <p:cNvSpPr txBox="1"/>
          <p:nvPr/>
        </p:nvSpPr>
        <p:spPr>
          <a:xfrm>
            <a:off x="889000" y="4221480"/>
            <a:ext cx="73406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6B2D6B"/>
                </a:solidFill>
                <a:latin typeface="Segoe UI" panose="020B0502040204020203" pitchFamily="34" charset="0"/>
              </a:rPr>
              <a:t>Собор Святой Софии</a:t>
            </a:r>
            <a:r>
              <a:rPr lang="ru-RU" sz="2500" dirty="0">
                <a:solidFill>
                  <a:srgbClr val="2A2428"/>
                </a:solidFill>
                <a:latin typeface="Segoe UI" panose="020B0502040204020203" pitchFamily="34" charset="0"/>
              </a:rPr>
              <a:t> стал мечетью.</a:t>
            </a:r>
          </a:p>
        </p:txBody>
      </p:sp>
      <p:pic>
        <p:nvPicPr>
          <p:cNvPr id="13" name="Constantine XI" descr="Император Константин XI Палеолог. Миниатюра из рукописи Mutinensis gr. 122 (XV в.). Библиотека Эстенсе, Модена">
            <a:extLst>
              <a:ext uri="{FF2B5EF4-FFF2-40B4-BE49-F238E27FC236}">
                <a16:creationId xmlns:a16="http://schemas.microsoft.com/office/drawing/2014/main" id="{4EB66C8D-E0D7-449F-3192-307FCB96DE4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762000"/>
            <a:ext cx="2667000" cy="3556000"/>
          </a:xfrm>
          <a:prstGeom prst="ellipse">
            <a:avLst/>
          </a:prstGeom>
          <a:ln w="15875">
            <a:solidFill>
              <a:srgbClr val="6B2D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Constantine XI ring">
            <a:extLst>
              <a:ext uri="{FF2B5EF4-FFF2-40B4-BE49-F238E27FC236}">
                <a16:creationId xmlns:a16="http://schemas.microsoft.com/office/drawing/2014/main" id="{C00F0FA8-064D-2F3A-BAFE-607A91B35CE9}"/>
              </a:ext>
            </a:extLst>
          </p:cNvPr>
          <p:cNvSpPr/>
          <p:nvPr/>
        </p:nvSpPr>
        <p:spPr>
          <a:xfrm>
            <a:off x="8801100" y="673100"/>
            <a:ext cx="2844800" cy="3733800"/>
          </a:xfrm>
          <a:prstGeom prst="ellipse">
            <a:avLst/>
          </a:prstGeom>
          <a:noFill/>
          <a:ln w="9525" cap="flat" cmpd="sng" algn="ctr">
            <a:solidFill>
              <a:srgbClr val="6B2D6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Tesserae">
            <a:extLst>
              <a:ext uri="{FF2B5EF4-FFF2-40B4-BE49-F238E27FC236}">
                <a16:creationId xmlns:a16="http://schemas.microsoft.com/office/drawing/2014/main" id="{F9C86F70-DAB1-8B6E-E236-D89A2A034FCE}"/>
              </a:ext>
            </a:extLst>
          </p:cNvPr>
          <p:cNvGrpSpPr/>
          <p:nvPr/>
        </p:nvGrpSpPr>
        <p:grpSpPr>
          <a:xfrm>
            <a:off x="9144000" y="4826000"/>
            <a:ext cx="2127250" cy="86360"/>
            <a:chOff x="9144000" y="4826000"/>
            <a:chExt cx="2127250" cy="86360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E8F3E59-7C81-1A59-E94A-8E4AFD0A3D3E}"/>
                </a:ext>
              </a:extLst>
            </p:cNvPr>
            <p:cNvSpPr/>
            <p:nvPr/>
          </p:nvSpPr>
          <p:spPr>
            <a:xfrm>
              <a:off x="9144000" y="4826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89D28F63-54F0-4E71-46D4-07EAD9ED77F3}"/>
                </a:ext>
              </a:extLst>
            </p:cNvPr>
            <p:cNvSpPr/>
            <p:nvPr/>
          </p:nvSpPr>
          <p:spPr>
            <a:xfrm>
              <a:off x="9251950" y="483616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48E2E10-9611-41C7-803D-05247AAD6C35}"/>
                </a:ext>
              </a:extLst>
            </p:cNvPr>
            <p:cNvSpPr/>
            <p:nvPr/>
          </p:nvSpPr>
          <p:spPr>
            <a:xfrm>
              <a:off x="9359900" y="4826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B091F2B-7A73-521C-A79C-243F7110A4A8}"/>
                </a:ext>
              </a:extLst>
            </p:cNvPr>
            <p:cNvSpPr/>
            <p:nvPr/>
          </p:nvSpPr>
          <p:spPr>
            <a:xfrm>
              <a:off x="9467850" y="4836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31459FFD-341D-C8F9-5C8B-EFE84A3CE1CE}"/>
                </a:ext>
              </a:extLst>
            </p:cNvPr>
            <p:cNvSpPr/>
            <p:nvPr/>
          </p:nvSpPr>
          <p:spPr>
            <a:xfrm>
              <a:off x="9575800" y="482600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F5FBF6DC-B54F-D83E-A8AF-AB466E242249}"/>
                </a:ext>
              </a:extLst>
            </p:cNvPr>
            <p:cNvSpPr/>
            <p:nvPr/>
          </p:nvSpPr>
          <p:spPr>
            <a:xfrm>
              <a:off x="9683750" y="4836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5A7F9821-EEE5-1868-1465-744ADC072979}"/>
                </a:ext>
              </a:extLst>
            </p:cNvPr>
            <p:cNvSpPr/>
            <p:nvPr/>
          </p:nvSpPr>
          <p:spPr>
            <a:xfrm>
              <a:off x="9791700" y="4826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57F5E23-56E8-050C-A3DA-1855EE229BD6}"/>
                </a:ext>
              </a:extLst>
            </p:cNvPr>
            <p:cNvSpPr/>
            <p:nvPr/>
          </p:nvSpPr>
          <p:spPr>
            <a:xfrm>
              <a:off x="9899650" y="483616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C343285F-9D40-C997-CC73-8F900E431A8F}"/>
                </a:ext>
              </a:extLst>
            </p:cNvPr>
            <p:cNvSpPr/>
            <p:nvPr/>
          </p:nvSpPr>
          <p:spPr>
            <a:xfrm>
              <a:off x="10007600" y="4826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D89BC663-520D-5470-6EFC-7223145B550B}"/>
                </a:ext>
              </a:extLst>
            </p:cNvPr>
            <p:cNvSpPr/>
            <p:nvPr/>
          </p:nvSpPr>
          <p:spPr>
            <a:xfrm>
              <a:off x="10115550" y="4836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8823A3E2-E116-2B90-64A7-AF139A0D249E}"/>
                </a:ext>
              </a:extLst>
            </p:cNvPr>
            <p:cNvSpPr/>
            <p:nvPr/>
          </p:nvSpPr>
          <p:spPr>
            <a:xfrm>
              <a:off x="10223500" y="482600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20BA1113-D0A8-6502-2D0A-E53B9880FCF9}"/>
                </a:ext>
              </a:extLst>
            </p:cNvPr>
            <p:cNvSpPr/>
            <p:nvPr/>
          </p:nvSpPr>
          <p:spPr>
            <a:xfrm>
              <a:off x="10331450" y="4836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5059D0B-3151-E5D7-EA65-85DA8DC89795}"/>
                </a:ext>
              </a:extLst>
            </p:cNvPr>
            <p:cNvSpPr/>
            <p:nvPr/>
          </p:nvSpPr>
          <p:spPr>
            <a:xfrm>
              <a:off x="10439400" y="4826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F7EC33D-EB2C-BADA-1AE5-D0C23EE50395}"/>
                </a:ext>
              </a:extLst>
            </p:cNvPr>
            <p:cNvSpPr/>
            <p:nvPr/>
          </p:nvSpPr>
          <p:spPr>
            <a:xfrm>
              <a:off x="10547350" y="483616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91FD8D74-FFB3-FB0E-956E-3D82CB5BC878}"/>
                </a:ext>
              </a:extLst>
            </p:cNvPr>
            <p:cNvSpPr/>
            <p:nvPr/>
          </p:nvSpPr>
          <p:spPr>
            <a:xfrm>
              <a:off x="10655300" y="4826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8B96DA46-1448-314A-8BC6-3971F98111B8}"/>
                </a:ext>
              </a:extLst>
            </p:cNvPr>
            <p:cNvSpPr/>
            <p:nvPr/>
          </p:nvSpPr>
          <p:spPr>
            <a:xfrm>
              <a:off x="10763250" y="4836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8D3BEBE4-B69F-674F-D64B-EC75BE1C56A0}"/>
                </a:ext>
              </a:extLst>
            </p:cNvPr>
            <p:cNvSpPr/>
            <p:nvPr/>
          </p:nvSpPr>
          <p:spPr>
            <a:xfrm>
              <a:off x="10871200" y="482600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C5844648-AF2D-B9FE-7B77-3A8AB0B2C444}"/>
                </a:ext>
              </a:extLst>
            </p:cNvPr>
            <p:cNvSpPr/>
            <p:nvPr/>
          </p:nvSpPr>
          <p:spPr>
            <a:xfrm>
              <a:off x="10979150" y="483616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9DC73B71-206E-0F64-5E78-4B48BEB39611}"/>
                </a:ext>
              </a:extLst>
            </p:cNvPr>
            <p:cNvSpPr/>
            <p:nvPr/>
          </p:nvSpPr>
          <p:spPr>
            <a:xfrm>
              <a:off x="11087100" y="482600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8B2E4ED2-3277-A01A-171D-E11CDCFB850D}"/>
                </a:ext>
              </a:extLst>
            </p:cNvPr>
            <p:cNvSpPr/>
            <p:nvPr/>
          </p:nvSpPr>
          <p:spPr>
            <a:xfrm>
              <a:off x="11195050" y="483616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Signature 100ballnik.com">
            <a:extLst>
              <a:ext uri="{FF2B5EF4-FFF2-40B4-BE49-F238E27FC236}">
                <a16:creationId xmlns:a16="http://schemas.microsoft.com/office/drawing/2014/main" id="{853C5132-AC42-51BA-D0FA-AE762182962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397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30549A2-1AC6-5CFC-092E-175516F4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6B2D6B"/>
                </a:solidFill>
                <a:latin typeface="Cambria" panose="02040503050406030204" pitchFamily="18" charset="0"/>
              </a:rPr>
              <a:t>Гибель Византии</a:t>
            </a:r>
          </a:p>
        </p:txBody>
      </p:sp>
      <p:grpSp>
        <p:nvGrpSpPr>
          <p:cNvPr id="15" name="Tesserae">
            <a:extLst>
              <a:ext uri="{FF2B5EF4-FFF2-40B4-BE49-F238E27FC236}">
                <a16:creationId xmlns:a16="http://schemas.microsoft.com/office/drawing/2014/main" id="{DCC8D484-E4AB-4EB5-293D-13C5323CD0A9}"/>
              </a:ext>
            </a:extLst>
          </p:cNvPr>
          <p:cNvGrpSpPr/>
          <p:nvPr/>
        </p:nvGrpSpPr>
        <p:grpSpPr>
          <a:xfrm>
            <a:off x="609600" y="985520"/>
            <a:ext cx="1263650" cy="86360"/>
            <a:chOff x="609600" y="985520"/>
            <a:chExt cx="1263650" cy="8636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F755464B-E46C-63F9-E0E7-7A975C21C939}"/>
                </a:ext>
              </a:extLst>
            </p:cNvPr>
            <p:cNvSpPr/>
            <p:nvPr/>
          </p:nvSpPr>
          <p:spPr>
            <a:xfrm>
              <a:off x="609600" y="9855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86003E10-4AF3-D5FF-496A-953712FD1EA5}"/>
                </a:ext>
              </a:extLst>
            </p:cNvPr>
            <p:cNvSpPr/>
            <p:nvPr/>
          </p:nvSpPr>
          <p:spPr>
            <a:xfrm>
              <a:off x="717550" y="99568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C4D9FD8-6072-2DBD-AC9C-18DEBE52BA86}"/>
                </a:ext>
              </a:extLst>
            </p:cNvPr>
            <p:cNvSpPr/>
            <p:nvPr/>
          </p:nvSpPr>
          <p:spPr>
            <a:xfrm>
              <a:off x="825500" y="9855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4492FB4-6253-7CE7-0A66-E523A283563F}"/>
                </a:ext>
              </a:extLst>
            </p:cNvPr>
            <p:cNvSpPr/>
            <p:nvPr/>
          </p:nvSpPr>
          <p:spPr>
            <a:xfrm>
              <a:off x="933450" y="9956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17C81FA-DC8C-8E5F-3AC2-57B68C788172}"/>
                </a:ext>
              </a:extLst>
            </p:cNvPr>
            <p:cNvSpPr/>
            <p:nvPr/>
          </p:nvSpPr>
          <p:spPr>
            <a:xfrm>
              <a:off x="1041400" y="98552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E6C75D9-0421-BEB5-4F6A-4AA1F8AE9A47}"/>
                </a:ext>
              </a:extLst>
            </p:cNvPr>
            <p:cNvSpPr/>
            <p:nvPr/>
          </p:nvSpPr>
          <p:spPr>
            <a:xfrm>
              <a:off x="1149350" y="9956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6FDC2A9-7863-0B9C-3A77-05E34B1C4D8C}"/>
                </a:ext>
              </a:extLst>
            </p:cNvPr>
            <p:cNvSpPr/>
            <p:nvPr/>
          </p:nvSpPr>
          <p:spPr>
            <a:xfrm>
              <a:off x="1257300" y="9855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65C74AE-DF6C-1FA8-ED7E-9FAE7BF136C4}"/>
                </a:ext>
              </a:extLst>
            </p:cNvPr>
            <p:cNvSpPr/>
            <p:nvPr/>
          </p:nvSpPr>
          <p:spPr>
            <a:xfrm>
              <a:off x="1365250" y="99568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02D8BFA-1C81-C46E-F143-2C70CF908294}"/>
                </a:ext>
              </a:extLst>
            </p:cNvPr>
            <p:cNvSpPr/>
            <p:nvPr/>
          </p:nvSpPr>
          <p:spPr>
            <a:xfrm>
              <a:off x="1473200" y="98552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A232A4A-6483-6270-360D-6CCE47BA8D38}"/>
                </a:ext>
              </a:extLst>
            </p:cNvPr>
            <p:cNvSpPr/>
            <p:nvPr/>
          </p:nvSpPr>
          <p:spPr>
            <a:xfrm>
              <a:off x="1581150" y="9956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5DE280D-39B7-0A5F-3449-DC0B5E3532C7}"/>
                </a:ext>
              </a:extLst>
            </p:cNvPr>
            <p:cNvSpPr/>
            <p:nvPr/>
          </p:nvSpPr>
          <p:spPr>
            <a:xfrm>
              <a:off x="1689100" y="98552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F9037F9A-9AEF-7468-69B7-362BF1E11FD9}"/>
                </a:ext>
              </a:extLst>
            </p:cNvPr>
            <p:cNvSpPr/>
            <p:nvPr/>
          </p:nvSpPr>
          <p:spPr>
            <a:xfrm>
              <a:off x="1797050" y="99568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6" name="Rule">
            <a:extLst>
              <a:ext uri="{FF2B5EF4-FFF2-40B4-BE49-F238E27FC236}">
                <a16:creationId xmlns:a16="http://schemas.microsoft.com/office/drawing/2014/main" id="{9FBE95CF-5488-E0E4-7294-E8A385720FFF}"/>
              </a:ext>
            </a:extLst>
          </p:cNvPr>
          <p:cNvCxnSpPr/>
          <p:nvPr/>
        </p:nvCxnSpPr>
        <p:spPr>
          <a:xfrm>
            <a:off x="2006600" y="1023620"/>
            <a:ext cx="15240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Hagia Sophia" descr="Собор Святой Софии (Айя-София) в Стамбуле. Современная фотография, 2013">
            <a:extLst>
              <a:ext uri="{FF2B5EF4-FFF2-40B4-BE49-F238E27FC236}">
                <a16:creationId xmlns:a16="http://schemas.microsoft.com/office/drawing/2014/main" id="{6624B765-4B28-6D2B-B909-1DFA8D7EB52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70000"/>
            <a:ext cx="7112000" cy="4724400"/>
          </a:xfrm>
          <a:prstGeom prst="roundRect">
            <a:avLst>
              <a:gd name="adj" fmla="val 4000"/>
            </a:avLst>
          </a:prstGeom>
          <a:ln w="15875">
            <a:solidFill>
              <a:srgbClr val="AE862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Hagia caption">
            <a:extLst>
              <a:ext uri="{FF2B5EF4-FFF2-40B4-BE49-F238E27FC236}">
                <a16:creationId xmlns:a16="http://schemas.microsoft.com/office/drawing/2014/main" id="{60CBF287-ED62-FB6A-F2F0-A738A707D14F}"/>
              </a:ext>
            </a:extLst>
          </p:cNvPr>
          <p:cNvSpPr txBox="1"/>
          <p:nvPr/>
        </p:nvSpPr>
        <p:spPr>
          <a:xfrm>
            <a:off x="609600" y="6096000"/>
            <a:ext cx="7112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dirty="0">
                <a:solidFill>
                  <a:srgbClr val="6B2D6B"/>
                </a:solidFill>
                <a:latin typeface="Cambria" panose="02040503050406030204" pitchFamily="18" charset="0"/>
              </a:rPr>
              <a:t>Айя-София</a:t>
            </a:r>
          </a:p>
        </p:txBody>
      </p:sp>
      <p:sp>
        <p:nvSpPr>
          <p:cNvPr id="20" name="End 1453">
            <a:extLst>
              <a:ext uri="{FF2B5EF4-FFF2-40B4-BE49-F238E27FC236}">
                <a16:creationId xmlns:a16="http://schemas.microsoft.com/office/drawing/2014/main" id="{C0DF37DB-2B98-C119-090C-0CD6739D0692}"/>
              </a:ext>
            </a:extLst>
          </p:cNvPr>
          <p:cNvSpPr txBox="1"/>
          <p:nvPr/>
        </p:nvSpPr>
        <p:spPr>
          <a:xfrm>
            <a:off x="8128000" y="1778000"/>
            <a:ext cx="3454400" cy="24585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5400" dirty="0">
                <a:solidFill>
                  <a:srgbClr val="A3262A"/>
                </a:solidFill>
                <a:latin typeface="Cambria" panose="02040503050406030204" pitchFamily="18" charset="0"/>
              </a:rPr>
              <a:t>1453 год</a:t>
            </a:r>
            <a:r>
              <a:rPr lang="ru-RU" sz="3400" dirty="0">
                <a:solidFill>
                  <a:srgbClr val="2A2428"/>
                </a:solidFill>
                <a:latin typeface="Cambria" panose="02040503050406030204" pitchFamily="18" charset="0"/>
              </a:rPr>
              <a:t> - падение Византийской империи</a:t>
            </a:r>
          </a:p>
        </p:txBody>
      </p:sp>
      <p:grpSp>
        <p:nvGrpSpPr>
          <p:cNvPr id="24" name="Star">
            <a:extLst>
              <a:ext uri="{FF2B5EF4-FFF2-40B4-BE49-F238E27FC236}">
                <a16:creationId xmlns:a16="http://schemas.microsoft.com/office/drawing/2014/main" id="{13523EE8-7087-F1E1-78AC-71E06B6AF271}"/>
              </a:ext>
            </a:extLst>
          </p:cNvPr>
          <p:cNvGrpSpPr/>
          <p:nvPr/>
        </p:nvGrpSpPr>
        <p:grpSpPr>
          <a:xfrm>
            <a:off x="8153400" y="4515930"/>
            <a:ext cx="152400" cy="152400"/>
            <a:chOff x="8153400" y="4515930"/>
            <a:chExt cx="152400" cy="1524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E1CEDE1-5396-1A43-791A-A72C4F4F74B7}"/>
                </a:ext>
              </a:extLst>
            </p:cNvPr>
            <p:cNvSpPr/>
            <p:nvPr/>
          </p:nvSpPr>
          <p:spPr>
            <a:xfrm>
              <a:off x="8153400" y="4515930"/>
              <a:ext cx="152400" cy="1524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B38CF80-33E3-0C47-C61F-2FE0EAF783CB}"/>
                </a:ext>
              </a:extLst>
            </p:cNvPr>
            <p:cNvSpPr/>
            <p:nvPr/>
          </p:nvSpPr>
          <p:spPr>
            <a:xfrm rot="2700000">
              <a:off x="8153400" y="4515930"/>
              <a:ext cx="152400" cy="1524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20E3F497-C43D-56E0-E0B0-1180D02D2A48}"/>
                </a:ext>
              </a:extLst>
            </p:cNvPr>
            <p:cNvSpPr/>
            <p:nvPr/>
          </p:nvSpPr>
          <p:spPr>
            <a:xfrm>
              <a:off x="8202168" y="4564698"/>
              <a:ext cx="54864" cy="5486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Tesserae">
            <a:extLst>
              <a:ext uri="{FF2B5EF4-FFF2-40B4-BE49-F238E27FC236}">
                <a16:creationId xmlns:a16="http://schemas.microsoft.com/office/drawing/2014/main" id="{DBD56752-95C0-F8E3-22F4-C3FA29CAE1F6}"/>
              </a:ext>
            </a:extLst>
          </p:cNvPr>
          <p:cNvGrpSpPr/>
          <p:nvPr/>
        </p:nvGrpSpPr>
        <p:grpSpPr>
          <a:xfrm>
            <a:off x="8483600" y="4515930"/>
            <a:ext cx="1263650" cy="86360"/>
            <a:chOff x="8483600" y="4515930"/>
            <a:chExt cx="1263650" cy="8636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A461F9C0-5ECB-8F88-19A5-8A0BFD08731D}"/>
                </a:ext>
              </a:extLst>
            </p:cNvPr>
            <p:cNvSpPr/>
            <p:nvPr/>
          </p:nvSpPr>
          <p:spPr>
            <a:xfrm>
              <a:off x="8483600" y="45159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14D5D6DD-3DC2-A04C-10A1-C6D9E7A5EF8D}"/>
                </a:ext>
              </a:extLst>
            </p:cNvPr>
            <p:cNvSpPr/>
            <p:nvPr/>
          </p:nvSpPr>
          <p:spPr>
            <a:xfrm>
              <a:off x="8591550" y="452609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8F47C4FB-5D4A-3C06-1B61-6F57AF117D11}"/>
                </a:ext>
              </a:extLst>
            </p:cNvPr>
            <p:cNvSpPr/>
            <p:nvPr/>
          </p:nvSpPr>
          <p:spPr>
            <a:xfrm>
              <a:off x="8699500" y="45159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1FA13A4-5B86-34DF-6EFE-41F800C86E62}"/>
                </a:ext>
              </a:extLst>
            </p:cNvPr>
            <p:cNvSpPr/>
            <p:nvPr/>
          </p:nvSpPr>
          <p:spPr>
            <a:xfrm>
              <a:off x="8807450" y="452609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8A749B9-1157-410A-DA46-1B812DA5C3B4}"/>
                </a:ext>
              </a:extLst>
            </p:cNvPr>
            <p:cNvSpPr/>
            <p:nvPr/>
          </p:nvSpPr>
          <p:spPr>
            <a:xfrm>
              <a:off x="8915400" y="451593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1ABF601-271A-0871-F66F-35C9741DB41D}"/>
                </a:ext>
              </a:extLst>
            </p:cNvPr>
            <p:cNvSpPr/>
            <p:nvPr/>
          </p:nvSpPr>
          <p:spPr>
            <a:xfrm>
              <a:off x="9023350" y="452609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C68145C-C4A0-6591-B54A-0B796326A022}"/>
                </a:ext>
              </a:extLst>
            </p:cNvPr>
            <p:cNvSpPr/>
            <p:nvPr/>
          </p:nvSpPr>
          <p:spPr>
            <a:xfrm>
              <a:off x="9131300" y="45159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282337A7-67E6-DA44-82AB-8FE3F9885B89}"/>
                </a:ext>
              </a:extLst>
            </p:cNvPr>
            <p:cNvSpPr/>
            <p:nvPr/>
          </p:nvSpPr>
          <p:spPr>
            <a:xfrm>
              <a:off x="9239250" y="452609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F0926127-FCF3-6598-BC89-89EA01952CD0}"/>
                </a:ext>
              </a:extLst>
            </p:cNvPr>
            <p:cNvSpPr/>
            <p:nvPr/>
          </p:nvSpPr>
          <p:spPr>
            <a:xfrm>
              <a:off x="9347200" y="451593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C4ABB2BC-357C-7C07-CA40-00280E079487}"/>
                </a:ext>
              </a:extLst>
            </p:cNvPr>
            <p:cNvSpPr/>
            <p:nvPr/>
          </p:nvSpPr>
          <p:spPr>
            <a:xfrm>
              <a:off x="9455150" y="452609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80E09064-2551-F179-9222-D2B7D3D93DE2}"/>
                </a:ext>
              </a:extLst>
            </p:cNvPr>
            <p:cNvSpPr/>
            <p:nvPr/>
          </p:nvSpPr>
          <p:spPr>
            <a:xfrm>
              <a:off x="9563100" y="4515930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17B5FB32-0A85-C69D-12FA-313F8CE4DAD6}"/>
                </a:ext>
              </a:extLst>
            </p:cNvPr>
            <p:cNvSpPr/>
            <p:nvPr/>
          </p:nvSpPr>
          <p:spPr>
            <a:xfrm>
              <a:off x="9671050" y="4526090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8" name="Signature 100ballnik.com">
            <a:extLst>
              <a:ext uri="{FF2B5EF4-FFF2-40B4-BE49-F238E27FC236}">
                <a16:creationId xmlns:a16="http://schemas.microsoft.com/office/drawing/2014/main" id="{91C76B45-898F-5668-BA95-F8ECA533739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48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0AF614E-4E76-3A88-23BB-98F28FF8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6B2D6B"/>
                </a:solidFill>
                <a:latin typeface="Cambria" panose="02040503050406030204" pitchFamily="18" charset="0"/>
              </a:rPr>
              <a:t>Современники о падении Константинополя</a:t>
            </a:r>
          </a:p>
        </p:txBody>
      </p:sp>
      <p:grpSp>
        <p:nvGrpSpPr>
          <p:cNvPr id="15" name="Tesserae">
            <a:extLst>
              <a:ext uri="{FF2B5EF4-FFF2-40B4-BE49-F238E27FC236}">
                <a16:creationId xmlns:a16="http://schemas.microsoft.com/office/drawing/2014/main" id="{3D8E2794-1DA8-503C-F114-0FF766698CA1}"/>
              </a:ext>
            </a:extLst>
          </p:cNvPr>
          <p:cNvGrpSpPr/>
          <p:nvPr/>
        </p:nvGrpSpPr>
        <p:grpSpPr>
          <a:xfrm>
            <a:off x="609600" y="927608"/>
            <a:ext cx="1263650" cy="86360"/>
            <a:chOff x="609600" y="927608"/>
            <a:chExt cx="1263650" cy="8636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7EC53601-CB7B-34C7-57EA-D8E9F8446677}"/>
                </a:ext>
              </a:extLst>
            </p:cNvPr>
            <p:cNvSpPr/>
            <p:nvPr/>
          </p:nvSpPr>
          <p:spPr>
            <a:xfrm>
              <a:off x="609600" y="92760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91687BD-E7BE-A9E8-8811-C176E33CD401}"/>
                </a:ext>
              </a:extLst>
            </p:cNvPr>
            <p:cNvSpPr/>
            <p:nvPr/>
          </p:nvSpPr>
          <p:spPr>
            <a:xfrm>
              <a:off x="717550" y="937768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A74A56B-83AA-9F72-A094-65E7EA5505EF}"/>
                </a:ext>
              </a:extLst>
            </p:cNvPr>
            <p:cNvSpPr/>
            <p:nvPr/>
          </p:nvSpPr>
          <p:spPr>
            <a:xfrm>
              <a:off x="825500" y="92760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28EEE791-3F5A-71C8-903F-2B612D449B70}"/>
                </a:ext>
              </a:extLst>
            </p:cNvPr>
            <p:cNvSpPr/>
            <p:nvPr/>
          </p:nvSpPr>
          <p:spPr>
            <a:xfrm>
              <a:off x="933450" y="93776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B9A5DEC-C336-CC9F-2C3C-7C2C983CB011}"/>
                </a:ext>
              </a:extLst>
            </p:cNvPr>
            <p:cNvSpPr/>
            <p:nvPr/>
          </p:nvSpPr>
          <p:spPr>
            <a:xfrm>
              <a:off x="1041400" y="927608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84700B1-5085-6079-0660-C599E643F33E}"/>
                </a:ext>
              </a:extLst>
            </p:cNvPr>
            <p:cNvSpPr/>
            <p:nvPr/>
          </p:nvSpPr>
          <p:spPr>
            <a:xfrm>
              <a:off x="1149350" y="93776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859AF15-302E-E3B9-2266-72B15966BE7A}"/>
                </a:ext>
              </a:extLst>
            </p:cNvPr>
            <p:cNvSpPr/>
            <p:nvPr/>
          </p:nvSpPr>
          <p:spPr>
            <a:xfrm>
              <a:off x="1257300" y="92760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1CB7B92-5C8A-C25A-745C-D3214781883C}"/>
                </a:ext>
              </a:extLst>
            </p:cNvPr>
            <p:cNvSpPr/>
            <p:nvPr/>
          </p:nvSpPr>
          <p:spPr>
            <a:xfrm>
              <a:off x="1365250" y="937768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F442E16-10C2-660C-93CF-238F647A42C6}"/>
                </a:ext>
              </a:extLst>
            </p:cNvPr>
            <p:cNvSpPr/>
            <p:nvPr/>
          </p:nvSpPr>
          <p:spPr>
            <a:xfrm>
              <a:off x="1473200" y="92760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0B1A134-025B-EB79-8A8E-8626C8B7F098}"/>
                </a:ext>
              </a:extLst>
            </p:cNvPr>
            <p:cNvSpPr/>
            <p:nvPr/>
          </p:nvSpPr>
          <p:spPr>
            <a:xfrm>
              <a:off x="1581150" y="93776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DC53885-62EE-3DF8-3F82-7AD5D5B0BB87}"/>
                </a:ext>
              </a:extLst>
            </p:cNvPr>
            <p:cNvSpPr/>
            <p:nvPr/>
          </p:nvSpPr>
          <p:spPr>
            <a:xfrm>
              <a:off x="1689100" y="927608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EC9FF6E-DD6B-3FDE-B827-5C987E0BF21F}"/>
                </a:ext>
              </a:extLst>
            </p:cNvPr>
            <p:cNvSpPr/>
            <p:nvPr/>
          </p:nvSpPr>
          <p:spPr>
            <a:xfrm>
              <a:off x="1797050" y="937768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6" name="Rule">
            <a:extLst>
              <a:ext uri="{FF2B5EF4-FFF2-40B4-BE49-F238E27FC236}">
                <a16:creationId xmlns:a16="http://schemas.microsoft.com/office/drawing/2014/main" id="{56501D79-74B4-D877-D2D5-B8EB5B02B3DD}"/>
              </a:ext>
            </a:extLst>
          </p:cNvPr>
          <p:cNvCxnSpPr/>
          <p:nvPr/>
        </p:nvCxnSpPr>
        <p:spPr>
          <a:xfrm>
            <a:off x="2006600" y="965708"/>
            <a:ext cx="15240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Doukas">
            <a:extLst>
              <a:ext uri="{FF2B5EF4-FFF2-40B4-BE49-F238E27FC236}">
                <a16:creationId xmlns:a16="http://schemas.microsoft.com/office/drawing/2014/main" id="{EE1DADFB-23CA-EABD-0BE4-F94411AECFAC}"/>
              </a:ext>
            </a:extLst>
          </p:cNvPr>
          <p:cNvSpPr txBox="1"/>
          <p:nvPr/>
        </p:nvSpPr>
        <p:spPr>
          <a:xfrm>
            <a:off x="609600" y="1244600"/>
            <a:ext cx="7112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6B2D6B"/>
                </a:solidFill>
                <a:latin typeface="Segoe UI" panose="020B0502040204020203" pitchFamily="34" charset="0"/>
              </a:rPr>
              <a:t>Византийский историк </a:t>
            </a:r>
            <a:r>
              <a:rPr lang="ru-RU" sz="2400" b="1" i="1" dirty="0" err="1">
                <a:solidFill>
                  <a:srgbClr val="6B2D6B"/>
                </a:solidFill>
                <a:latin typeface="Segoe UI" panose="020B0502040204020203" pitchFamily="34" charset="0"/>
              </a:rPr>
              <a:t>Дука</a:t>
            </a:r>
            <a:r>
              <a:rPr lang="ru-RU" sz="2400" b="1" i="1" dirty="0">
                <a:solidFill>
                  <a:srgbClr val="6B2D6B"/>
                </a:solidFill>
                <a:latin typeface="Segoe UI" panose="020B0502040204020203" pitchFamily="34" charset="0"/>
              </a:rPr>
              <a:t>.</a:t>
            </a:r>
            <a:r>
              <a:rPr lang="ru-RU" sz="2400" i="1" dirty="0">
                <a:solidFill>
                  <a:srgbClr val="6B2D6B"/>
                </a:solidFill>
                <a:latin typeface="Segoe UI" panose="020B0502040204020203" pitchFamily="34" charset="0"/>
              </a:rPr>
              <a:t> «Плач о Константинополе».</a:t>
            </a:r>
          </a:p>
        </p:txBody>
      </p:sp>
      <p:sp>
        <p:nvSpPr>
          <p:cNvPr id="18" name="Quote card">
            <a:extLst>
              <a:ext uri="{FF2B5EF4-FFF2-40B4-BE49-F238E27FC236}">
                <a16:creationId xmlns:a16="http://schemas.microsoft.com/office/drawing/2014/main" id="{BB51CEA5-52E3-A366-A5CB-233872B76DD2}"/>
              </a:ext>
            </a:extLst>
          </p:cNvPr>
          <p:cNvSpPr/>
          <p:nvPr/>
        </p:nvSpPr>
        <p:spPr>
          <a:xfrm>
            <a:off x="609600" y="2153920"/>
            <a:ext cx="7112000" cy="2863025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7CC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Quote bar">
            <a:extLst>
              <a:ext uri="{FF2B5EF4-FFF2-40B4-BE49-F238E27FC236}">
                <a16:creationId xmlns:a16="http://schemas.microsoft.com/office/drawing/2014/main" id="{D7AD2EBF-7AF0-43E4-2BB7-C8B3784F0BC6}"/>
              </a:ext>
            </a:extLst>
          </p:cNvPr>
          <p:cNvSpPr/>
          <p:nvPr/>
        </p:nvSpPr>
        <p:spPr>
          <a:xfrm>
            <a:off x="609600" y="2153920"/>
            <a:ext cx="76200" cy="2863025"/>
          </a:xfrm>
          <a:prstGeom prst="rect">
            <a:avLst/>
          </a:prstGeom>
          <a:solidFill>
            <a:srgbClr val="6B2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Lament">
            <a:extLst>
              <a:ext uri="{FF2B5EF4-FFF2-40B4-BE49-F238E27FC236}">
                <a16:creationId xmlns:a16="http://schemas.microsoft.com/office/drawing/2014/main" id="{67B2B33A-2FDD-7DFB-0826-19912006B93D}"/>
              </a:ext>
            </a:extLst>
          </p:cNvPr>
          <p:cNvSpPr txBox="1"/>
          <p:nvPr/>
        </p:nvSpPr>
        <p:spPr>
          <a:xfrm>
            <a:off x="939800" y="2357120"/>
            <a:ext cx="6553200" cy="24820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500" i="1" dirty="0">
                <a:solidFill>
                  <a:srgbClr val="2A2428"/>
                </a:solidFill>
                <a:latin typeface="Cambria" panose="02040503050406030204" pitchFamily="18" charset="0"/>
              </a:rPr>
              <a:t>О, город, город, глава всех городов! О, город, город, центр четырех сторон света! О, город, город, гордость христиан и гибель варваров! Где красота твоя, рай?.. Где останки святых, где останки мучеников? Где прах великого Константина и других императоров?</a:t>
            </a:r>
          </a:p>
        </p:txBody>
      </p:sp>
      <p:pic>
        <p:nvPicPr>
          <p:cNvPr id="22" name="Moldovita fresco" descr="Осада Константинополя. Фреска монастыря Молдовица (Румыния), 1537">
            <a:extLst>
              <a:ext uri="{FF2B5EF4-FFF2-40B4-BE49-F238E27FC236}">
                <a16:creationId xmlns:a16="http://schemas.microsoft.com/office/drawing/2014/main" id="{7B9BEA0E-A61E-9841-0A6C-39C9212712F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146" y="1244600"/>
            <a:ext cx="3578255" cy="5232400"/>
          </a:xfrm>
          <a:prstGeom prst="roundRect">
            <a:avLst>
              <a:gd name="adj" fmla="val 4000"/>
            </a:avLst>
          </a:prstGeom>
          <a:ln w="15875">
            <a:solidFill>
              <a:srgbClr val="6B2D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30012A8C-626B-5C4E-4973-44B5DEFF628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083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69D77D7-2B41-150F-6B15-D64E038DA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A3262A"/>
                </a:solidFill>
                <a:latin typeface="Cambria" panose="02040503050406030204" pitchFamily="18" charset="0"/>
              </a:rPr>
              <a:t>Современники о падении Константинополя</a:t>
            </a:r>
          </a:p>
        </p:txBody>
      </p:sp>
      <p:grpSp>
        <p:nvGrpSpPr>
          <p:cNvPr id="6" name="Star">
            <a:extLst>
              <a:ext uri="{FF2B5EF4-FFF2-40B4-BE49-F238E27FC236}">
                <a16:creationId xmlns:a16="http://schemas.microsoft.com/office/drawing/2014/main" id="{FDA117E2-5345-7FF2-802B-3BB0AD6492C1}"/>
              </a:ext>
            </a:extLst>
          </p:cNvPr>
          <p:cNvGrpSpPr/>
          <p:nvPr/>
        </p:nvGrpSpPr>
        <p:grpSpPr>
          <a:xfrm>
            <a:off x="628650" y="895858"/>
            <a:ext cx="139700" cy="139700"/>
            <a:chOff x="628650" y="895858"/>
            <a:chExt cx="139700" cy="1397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12E55243-C86B-1529-8841-2B16A11ADEC5}"/>
                </a:ext>
              </a:extLst>
            </p:cNvPr>
            <p:cNvSpPr/>
            <p:nvPr/>
          </p:nvSpPr>
          <p:spPr>
            <a:xfrm>
              <a:off x="628650" y="895858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35CACA1-B25F-8D4E-F98F-3B39CCABD831}"/>
                </a:ext>
              </a:extLst>
            </p:cNvPr>
            <p:cNvSpPr/>
            <p:nvPr/>
          </p:nvSpPr>
          <p:spPr>
            <a:xfrm rot="2700000">
              <a:off x="628650" y="895858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F64BF857-9076-E1D0-F8A0-86D0AE6A88AE}"/>
                </a:ext>
              </a:extLst>
            </p:cNvPr>
            <p:cNvSpPr/>
            <p:nvPr/>
          </p:nvSpPr>
          <p:spPr>
            <a:xfrm>
              <a:off x="673354" y="940562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Star">
            <a:extLst>
              <a:ext uri="{FF2B5EF4-FFF2-40B4-BE49-F238E27FC236}">
                <a16:creationId xmlns:a16="http://schemas.microsoft.com/office/drawing/2014/main" id="{046BE4E7-84DC-33BC-CCA5-102BE594C391}"/>
              </a:ext>
            </a:extLst>
          </p:cNvPr>
          <p:cNvGrpSpPr/>
          <p:nvPr/>
        </p:nvGrpSpPr>
        <p:grpSpPr>
          <a:xfrm>
            <a:off x="882650" y="895858"/>
            <a:ext cx="139700" cy="139700"/>
            <a:chOff x="882650" y="895858"/>
            <a:chExt cx="139700" cy="1397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BEBF14E-8235-7CDB-0327-423E84CCEB65}"/>
                </a:ext>
              </a:extLst>
            </p:cNvPr>
            <p:cNvSpPr/>
            <p:nvPr/>
          </p:nvSpPr>
          <p:spPr>
            <a:xfrm>
              <a:off x="882650" y="895858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B02A5C8-ADE4-C5C0-9E69-341271D98802}"/>
                </a:ext>
              </a:extLst>
            </p:cNvPr>
            <p:cNvSpPr/>
            <p:nvPr/>
          </p:nvSpPr>
          <p:spPr>
            <a:xfrm rot="2700000">
              <a:off x="882650" y="895858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7EF5376-E453-547D-EEC2-97848731DA42}"/>
                </a:ext>
              </a:extLst>
            </p:cNvPr>
            <p:cNvSpPr/>
            <p:nvPr/>
          </p:nvSpPr>
          <p:spPr>
            <a:xfrm>
              <a:off x="927354" y="940562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4DDFAEAA-907D-21EE-8654-B53BAF7F9E20}"/>
              </a:ext>
            </a:extLst>
          </p:cNvPr>
          <p:cNvCxnSpPr/>
          <p:nvPr/>
        </p:nvCxnSpPr>
        <p:spPr>
          <a:xfrm>
            <a:off x="1143000" y="965708"/>
            <a:ext cx="23876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Matrakci Istanbul mount">
            <a:extLst>
              <a:ext uri="{FF2B5EF4-FFF2-40B4-BE49-F238E27FC236}">
                <a16:creationId xmlns:a16="http://schemas.microsoft.com/office/drawing/2014/main" id="{A30D4FFF-4CC4-ED29-95CC-0E90C4CCB443}"/>
              </a:ext>
            </a:extLst>
          </p:cNvPr>
          <p:cNvSpPr/>
          <p:nvPr/>
        </p:nvSpPr>
        <p:spPr>
          <a:xfrm>
            <a:off x="508000" y="1168400"/>
            <a:ext cx="3776133" cy="5334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Matrakci Istanbul" descr="Стамбул. Миниатюра Матракчи Насуха, 1537">
            <a:extLst>
              <a:ext uri="{FF2B5EF4-FFF2-40B4-BE49-F238E27FC236}">
                <a16:creationId xmlns:a16="http://schemas.microsoft.com/office/drawing/2014/main" id="{C008F114-DF3A-1BAE-735F-FDD182D71A0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295400"/>
            <a:ext cx="3522133" cy="5080000"/>
          </a:xfrm>
          <a:prstGeom prst="rect">
            <a:avLst/>
          </a:prstGeom>
        </p:spPr>
      </p:pic>
      <p:sp>
        <p:nvSpPr>
          <p:cNvPr id="15" name="Saad-ad-Din">
            <a:extLst>
              <a:ext uri="{FF2B5EF4-FFF2-40B4-BE49-F238E27FC236}">
                <a16:creationId xmlns:a16="http://schemas.microsoft.com/office/drawing/2014/main" id="{C644E435-EC4B-1037-CE01-8D5793BE2C14}"/>
              </a:ext>
            </a:extLst>
          </p:cNvPr>
          <p:cNvSpPr txBox="1"/>
          <p:nvPr/>
        </p:nvSpPr>
        <p:spPr>
          <a:xfrm>
            <a:off x="4724400" y="1244600"/>
            <a:ext cx="6858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A3262A"/>
                </a:solidFill>
                <a:latin typeface="Segoe UI" panose="020B0502040204020203" pitchFamily="34" charset="0"/>
              </a:rPr>
              <a:t>Турецкий историк ХVI в. </a:t>
            </a:r>
            <a:r>
              <a:rPr lang="ru-RU" sz="2400" b="1" i="1" dirty="0">
                <a:solidFill>
                  <a:srgbClr val="A3262A"/>
                </a:solidFill>
                <a:latin typeface="Segoe UI" panose="020B0502040204020203" pitchFamily="34" charset="0"/>
              </a:rPr>
              <a:t>Саад-ад-Дин.</a:t>
            </a:r>
          </a:p>
        </p:txBody>
      </p:sp>
      <p:sp>
        <p:nvSpPr>
          <p:cNvPr id="16" name="Quote card">
            <a:extLst>
              <a:ext uri="{FF2B5EF4-FFF2-40B4-BE49-F238E27FC236}">
                <a16:creationId xmlns:a16="http://schemas.microsoft.com/office/drawing/2014/main" id="{46C61358-DE0D-C14B-67BC-12C959503477}"/>
              </a:ext>
            </a:extLst>
          </p:cNvPr>
          <p:cNvSpPr/>
          <p:nvPr/>
        </p:nvSpPr>
        <p:spPr>
          <a:xfrm>
            <a:off x="4724400" y="1788160"/>
            <a:ext cx="6858000" cy="3282125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7CC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Quote bar">
            <a:extLst>
              <a:ext uri="{FF2B5EF4-FFF2-40B4-BE49-F238E27FC236}">
                <a16:creationId xmlns:a16="http://schemas.microsoft.com/office/drawing/2014/main" id="{A397C16F-A298-398C-6809-8358B1B6F8AD}"/>
              </a:ext>
            </a:extLst>
          </p:cNvPr>
          <p:cNvSpPr/>
          <p:nvPr/>
        </p:nvSpPr>
        <p:spPr>
          <a:xfrm>
            <a:off x="4724400" y="1788160"/>
            <a:ext cx="76200" cy="3282125"/>
          </a:xfrm>
          <a:prstGeom prst="rect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lunder">
            <a:extLst>
              <a:ext uri="{FF2B5EF4-FFF2-40B4-BE49-F238E27FC236}">
                <a16:creationId xmlns:a16="http://schemas.microsoft.com/office/drawing/2014/main" id="{CEF1FECB-7BB4-E61C-FCDE-1561946AAE85}"/>
              </a:ext>
            </a:extLst>
          </p:cNvPr>
          <p:cNvSpPr txBox="1"/>
          <p:nvPr/>
        </p:nvSpPr>
        <p:spPr>
          <a:xfrm>
            <a:off x="5054600" y="1991360"/>
            <a:ext cx="6299200" cy="290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500" i="1" dirty="0">
                <a:solidFill>
                  <a:srgbClr val="2A2428"/>
                </a:solidFill>
                <a:latin typeface="Cambria" panose="02040503050406030204" pitchFamily="18" charset="0"/>
              </a:rPr>
              <a:t>Грабеж продолжался три дня, и не было ни одного воина, который не бы не разбогател благодаря завоеванной добыче и рабам. Через три дня султан Мехмед запретил под страхом тяжких наказаний грабить и убивать. Все повиновались его приказу.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6DEB6289-43F5-1788-C0A8-E740D58EB7C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998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BEAD83-E1F0-94B8-4B59-99AE56B2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279400"/>
            <a:ext cx="716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A3262A"/>
                </a:solidFill>
                <a:latin typeface="Cambria" panose="02040503050406030204" pitchFamily="18" charset="0"/>
              </a:rPr>
              <a:t>Падение Константинополя</a:t>
            </a:r>
          </a:p>
        </p:txBody>
      </p:sp>
      <p:sp>
        <p:nvSpPr>
          <p:cNvPr id="3" name="Siege miniature mount">
            <a:extLst>
              <a:ext uri="{FF2B5EF4-FFF2-40B4-BE49-F238E27FC236}">
                <a16:creationId xmlns:a16="http://schemas.microsoft.com/office/drawing/2014/main" id="{78DFA1A5-1852-F5E4-1A7B-F233726ED00D}"/>
              </a:ext>
            </a:extLst>
          </p:cNvPr>
          <p:cNvSpPr/>
          <p:nvPr/>
        </p:nvSpPr>
        <p:spPr>
          <a:xfrm>
            <a:off x="508000" y="891117"/>
            <a:ext cx="3632200" cy="507576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iege miniature" descr="Осада Константинополя в 1453 г. Миниатюра Жана Ле Тавернье из «Заморского путешествия» Бертрандона де ла Брокьера, 1455. Национальная библиотека Франции">
            <a:extLst>
              <a:ext uri="{FF2B5EF4-FFF2-40B4-BE49-F238E27FC236}">
                <a16:creationId xmlns:a16="http://schemas.microsoft.com/office/drawing/2014/main" id="{5ADF1364-4D77-A131-ABFA-EF59DC0CA50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018117"/>
            <a:ext cx="3378200" cy="4821767"/>
          </a:xfrm>
          <a:prstGeom prst="rect">
            <a:avLst/>
          </a:prstGeom>
        </p:spPr>
      </p:pic>
      <p:grpSp>
        <p:nvGrpSpPr>
          <p:cNvPr id="9" name="Star">
            <a:extLst>
              <a:ext uri="{FF2B5EF4-FFF2-40B4-BE49-F238E27FC236}">
                <a16:creationId xmlns:a16="http://schemas.microsoft.com/office/drawing/2014/main" id="{FC274746-DF1D-1A38-A10C-2995358E36B0}"/>
              </a:ext>
            </a:extLst>
          </p:cNvPr>
          <p:cNvGrpSpPr/>
          <p:nvPr/>
        </p:nvGrpSpPr>
        <p:grpSpPr>
          <a:xfrm>
            <a:off x="4438650" y="895858"/>
            <a:ext cx="139700" cy="139700"/>
            <a:chOff x="4438650" y="895858"/>
            <a:chExt cx="139700" cy="1397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A103E21F-E92F-F3FA-6E34-6FAB91F687E2}"/>
                </a:ext>
              </a:extLst>
            </p:cNvPr>
            <p:cNvSpPr/>
            <p:nvPr/>
          </p:nvSpPr>
          <p:spPr>
            <a:xfrm>
              <a:off x="4438650" y="895858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9A79F31-A578-D2C2-A737-ABDB76B2346D}"/>
                </a:ext>
              </a:extLst>
            </p:cNvPr>
            <p:cNvSpPr/>
            <p:nvPr/>
          </p:nvSpPr>
          <p:spPr>
            <a:xfrm rot="2700000">
              <a:off x="4438650" y="895858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9F0DC817-6623-EBDB-294D-88EE6887C323}"/>
                </a:ext>
              </a:extLst>
            </p:cNvPr>
            <p:cNvSpPr/>
            <p:nvPr/>
          </p:nvSpPr>
          <p:spPr>
            <a:xfrm>
              <a:off x="4483354" y="940562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Star">
            <a:extLst>
              <a:ext uri="{FF2B5EF4-FFF2-40B4-BE49-F238E27FC236}">
                <a16:creationId xmlns:a16="http://schemas.microsoft.com/office/drawing/2014/main" id="{5BC97A21-147E-234C-6D0F-30A5DCA5C303}"/>
              </a:ext>
            </a:extLst>
          </p:cNvPr>
          <p:cNvGrpSpPr/>
          <p:nvPr/>
        </p:nvGrpSpPr>
        <p:grpSpPr>
          <a:xfrm>
            <a:off x="4692650" y="895858"/>
            <a:ext cx="139700" cy="139700"/>
            <a:chOff x="4692650" y="895858"/>
            <a:chExt cx="139700" cy="1397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8EEDBAE-7140-F30F-784E-156E41929B99}"/>
                </a:ext>
              </a:extLst>
            </p:cNvPr>
            <p:cNvSpPr/>
            <p:nvPr/>
          </p:nvSpPr>
          <p:spPr>
            <a:xfrm>
              <a:off x="4692650" y="895858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E64B3B3-2D9E-0811-8443-BA30327EE6B8}"/>
                </a:ext>
              </a:extLst>
            </p:cNvPr>
            <p:cNvSpPr/>
            <p:nvPr/>
          </p:nvSpPr>
          <p:spPr>
            <a:xfrm rot="2700000">
              <a:off x="4692650" y="895858"/>
              <a:ext cx="139700" cy="139700"/>
            </a:xfrm>
            <a:prstGeom prst="rect">
              <a:avLst/>
            </a:prstGeom>
            <a:solidFill>
              <a:srgbClr val="1C818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AD054539-86A7-47B0-2AFE-07E4B3545F1C}"/>
                </a:ext>
              </a:extLst>
            </p:cNvPr>
            <p:cNvSpPr/>
            <p:nvPr/>
          </p:nvSpPr>
          <p:spPr>
            <a:xfrm>
              <a:off x="4737354" y="940562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4" name="Rule">
            <a:extLst>
              <a:ext uri="{FF2B5EF4-FFF2-40B4-BE49-F238E27FC236}">
                <a16:creationId xmlns:a16="http://schemas.microsoft.com/office/drawing/2014/main" id="{6C03C6E9-BD10-655C-B9DF-C7BB315A53EA}"/>
              </a:ext>
            </a:extLst>
          </p:cNvPr>
          <p:cNvCxnSpPr/>
          <p:nvPr/>
        </p:nvCxnSpPr>
        <p:spPr>
          <a:xfrm>
            <a:off x="4953000" y="965708"/>
            <a:ext cx="2387600" cy="0"/>
          </a:xfrm>
          <a:prstGeom prst="line">
            <a:avLst/>
          </a:prstGeom>
          <a:ln w="9525">
            <a:solidFill>
              <a:srgbClr val="C8B4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Author">
            <a:extLst>
              <a:ext uri="{FF2B5EF4-FFF2-40B4-BE49-F238E27FC236}">
                <a16:creationId xmlns:a16="http://schemas.microsoft.com/office/drawing/2014/main" id="{0D6B8370-4512-1D0F-42B0-4842652091E6}"/>
              </a:ext>
            </a:extLst>
          </p:cNvPr>
          <p:cNvSpPr txBox="1"/>
          <p:nvPr/>
        </p:nvSpPr>
        <p:spPr>
          <a:xfrm>
            <a:off x="4419600" y="1193800"/>
            <a:ext cx="716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A3262A"/>
                </a:solidFill>
                <a:latin typeface="Segoe UI" panose="020B0502040204020203" pitchFamily="34" charset="0"/>
              </a:rPr>
              <a:t>Турецкий историк ХVI в. Саад-ад-Дин.</a:t>
            </a:r>
          </a:p>
        </p:txBody>
      </p:sp>
      <p:sp>
        <p:nvSpPr>
          <p:cNvPr id="16" name="Quote card">
            <a:extLst>
              <a:ext uri="{FF2B5EF4-FFF2-40B4-BE49-F238E27FC236}">
                <a16:creationId xmlns:a16="http://schemas.microsoft.com/office/drawing/2014/main" id="{2913F219-75F3-2FEB-2C4C-18E0992BCF56}"/>
              </a:ext>
            </a:extLst>
          </p:cNvPr>
          <p:cNvSpPr/>
          <p:nvPr/>
        </p:nvSpPr>
        <p:spPr>
          <a:xfrm>
            <a:off x="4419600" y="1681480"/>
            <a:ext cx="7162800" cy="4119880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7CC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Quote bar">
            <a:extLst>
              <a:ext uri="{FF2B5EF4-FFF2-40B4-BE49-F238E27FC236}">
                <a16:creationId xmlns:a16="http://schemas.microsoft.com/office/drawing/2014/main" id="{D4BC98EE-71B2-FB22-D143-321E01658080}"/>
              </a:ext>
            </a:extLst>
          </p:cNvPr>
          <p:cNvSpPr/>
          <p:nvPr/>
        </p:nvSpPr>
        <p:spPr>
          <a:xfrm>
            <a:off x="4419600" y="1681480"/>
            <a:ext cx="76200" cy="4119880"/>
          </a:xfrm>
          <a:prstGeom prst="rect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Long quote">
            <a:extLst>
              <a:ext uri="{FF2B5EF4-FFF2-40B4-BE49-F238E27FC236}">
                <a16:creationId xmlns:a16="http://schemas.microsoft.com/office/drawing/2014/main" id="{1D466149-587B-E03B-1D3D-739A54BE0DAC}"/>
              </a:ext>
            </a:extLst>
          </p:cNvPr>
          <p:cNvSpPr txBox="1"/>
          <p:nvPr/>
        </p:nvSpPr>
        <p:spPr>
          <a:xfrm>
            <a:off x="4699000" y="1833880"/>
            <a:ext cx="6680200" cy="3840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2A2428"/>
                </a:solidFill>
                <a:latin typeface="Cambria" panose="02040503050406030204" pitchFamily="18" charset="0"/>
              </a:rPr>
              <a:t>Грабеж продолжался три дня, и не было ни одного воина, который не стал бы богатым благодаря захваченной добыче и рабам. По прошествии же трех дней султан Мехмед запретил под страхом тяжких наказаний продолжать грабеж и резню, которая все еще не утихала. Все повиновались его приказу. Когда наступило полное спокойствие, вместо колокольного звона раздался приятный голос муэдзина, возвещающий пять раз в день час молитвы. Из церквей выбросили идолов, приделали минареты; одним словом, не забыли ничего, чтобы превратить их в места благочестия для мусульман.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2DB677A2-ACA5-9772-0690-1AA5A994BC3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479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lobal">
            <a:extLst>
              <a:ext uri="{FF2B5EF4-FFF2-40B4-BE49-F238E27FC236}">
                <a16:creationId xmlns:a16="http://schemas.microsoft.com/office/drawing/2014/main" id="{3697A000-36C9-6C44-3C02-D5C27CA3B339}"/>
              </a:ext>
            </a:extLst>
          </p:cNvPr>
          <p:cNvSpPr txBox="1"/>
          <p:nvPr/>
        </p:nvSpPr>
        <p:spPr>
          <a:xfrm>
            <a:off x="609600" y="431800"/>
            <a:ext cx="7620000" cy="92671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A2428"/>
                </a:solidFill>
                <a:latin typeface="Cambria" panose="02040503050406030204" pitchFamily="18" charset="0"/>
              </a:rPr>
              <a:t>Последствия падения Константинополя имели </a:t>
            </a:r>
            <a:r>
              <a:rPr lang="ru-RU" sz="3000" b="1" dirty="0">
                <a:solidFill>
                  <a:srgbClr val="A3262A"/>
                </a:solidFill>
                <a:latin typeface="Cambria" panose="02040503050406030204" pitchFamily="18" charset="0"/>
              </a:rPr>
              <a:t>глобальные последствия.</a:t>
            </a:r>
          </a:p>
        </p:txBody>
      </p:sp>
      <p:grpSp>
        <p:nvGrpSpPr>
          <p:cNvPr id="16" name="Tesserae">
            <a:extLst>
              <a:ext uri="{FF2B5EF4-FFF2-40B4-BE49-F238E27FC236}">
                <a16:creationId xmlns:a16="http://schemas.microsoft.com/office/drawing/2014/main" id="{D7266532-EEE2-5DA9-6406-47AC43983D60}"/>
              </a:ext>
            </a:extLst>
          </p:cNvPr>
          <p:cNvGrpSpPr/>
          <p:nvPr/>
        </p:nvGrpSpPr>
        <p:grpSpPr>
          <a:xfrm>
            <a:off x="609600" y="1536319"/>
            <a:ext cx="1263650" cy="86360"/>
            <a:chOff x="609600" y="1536319"/>
            <a:chExt cx="1263650" cy="8636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871A189-0D67-0B43-267F-D3774A16075B}"/>
                </a:ext>
              </a:extLst>
            </p:cNvPr>
            <p:cNvSpPr/>
            <p:nvPr/>
          </p:nvSpPr>
          <p:spPr>
            <a:xfrm>
              <a:off x="609600" y="153631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2A0C642-D441-7AAB-79A8-2301A7411989}"/>
                </a:ext>
              </a:extLst>
            </p:cNvPr>
            <p:cNvSpPr/>
            <p:nvPr/>
          </p:nvSpPr>
          <p:spPr>
            <a:xfrm>
              <a:off x="717550" y="1546479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E56414C-F6F6-E2BA-B310-6E84DEB812B6}"/>
                </a:ext>
              </a:extLst>
            </p:cNvPr>
            <p:cNvSpPr/>
            <p:nvPr/>
          </p:nvSpPr>
          <p:spPr>
            <a:xfrm>
              <a:off x="825500" y="153631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FC092A5-3324-0906-8F1B-4E4C2B4951F8}"/>
                </a:ext>
              </a:extLst>
            </p:cNvPr>
            <p:cNvSpPr/>
            <p:nvPr/>
          </p:nvSpPr>
          <p:spPr>
            <a:xfrm>
              <a:off x="933450" y="154647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A81DBA3-1DD0-7ABA-9E67-CE2A3F170580}"/>
                </a:ext>
              </a:extLst>
            </p:cNvPr>
            <p:cNvSpPr/>
            <p:nvPr/>
          </p:nvSpPr>
          <p:spPr>
            <a:xfrm>
              <a:off x="1041400" y="1536319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3672F9E-F253-68FF-B72B-8AF35A0B7BD2}"/>
                </a:ext>
              </a:extLst>
            </p:cNvPr>
            <p:cNvSpPr/>
            <p:nvPr/>
          </p:nvSpPr>
          <p:spPr>
            <a:xfrm>
              <a:off x="1149350" y="154647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E7504A9-49D9-28DB-52B4-B54D8D042468}"/>
                </a:ext>
              </a:extLst>
            </p:cNvPr>
            <p:cNvSpPr/>
            <p:nvPr/>
          </p:nvSpPr>
          <p:spPr>
            <a:xfrm>
              <a:off x="1257300" y="153631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A01A5BFC-09FB-A2C9-4334-500D124F1525}"/>
                </a:ext>
              </a:extLst>
            </p:cNvPr>
            <p:cNvSpPr/>
            <p:nvPr/>
          </p:nvSpPr>
          <p:spPr>
            <a:xfrm>
              <a:off x="1365250" y="1546479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BA669F1-C642-3307-9AC3-C2C81E33AD30}"/>
                </a:ext>
              </a:extLst>
            </p:cNvPr>
            <p:cNvSpPr/>
            <p:nvPr/>
          </p:nvSpPr>
          <p:spPr>
            <a:xfrm>
              <a:off x="1473200" y="153631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AA3EAE2-1C6E-617B-EEB7-436832DAAB74}"/>
                </a:ext>
              </a:extLst>
            </p:cNvPr>
            <p:cNvSpPr/>
            <p:nvPr/>
          </p:nvSpPr>
          <p:spPr>
            <a:xfrm>
              <a:off x="1581150" y="154647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B11695E-BFC2-5283-AD01-2E2E7A66060F}"/>
                </a:ext>
              </a:extLst>
            </p:cNvPr>
            <p:cNvSpPr/>
            <p:nvPr/>
          </p:nvSpPr>
          <p:spPr>
            <a:xfrm>
              <a:off x="1689100" y="1536319"/>
              <a:ext cx="76200" cy="76200"/>
            </a:xfrm>
            <a:prstGeom prst="rect">
              <a:avLst/>
            </a:prstGeom>
            <a:solidFill>
              <a:srgbClr val="6B2D6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A8C087B-FCFB-3C13-D1CE-88EB3B958E09}"/>
                </a:ext>
              </a:extLst>
            </p:cNvPr>
            <p:cNvSpPr/>
            <p:nvPr/>
          </p:nvSpPr>
          <p:spPr>
            <a:xfrm>
              <a:off x="1797050" y="1546479"/>
              <a:ext cx="76200" cy="76200"/>
            </a:xfrm>
            <a:prstGeom prst="rect">
              <a:avLst/>
            </a:prstGeom>
            <a:solidFill>
              <a:srgbClr val="AE8629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CA98D2A4-F401-4E25-88DF-FCB35C4EE106}"/>
              </a:ext>
            </a:extLst>
          </p:cNvPr>
          <p:cNvGrpSpPr/>
          <p:nvPr/>
        </p:nvGrpSpPr>
        <p:grpSpPr>
          <a:xfrm>
            <a:off x="1962150" y="1504569"/>
            <a:ext cx="139700" cy="139700"/>
            <a:chOff x="1962150" y="1504569"/>
            <a:chExt cx="139700" cy="1397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DE475475-B245-F40C-30E8-0348F63AFC62}"/>
                </a:ext>
              </a:extLst>
            </p:cNvPr>
            <p:cNvSpPr/>
            <p:nvPr/>
          </p:nvSpPr>
          <p:spPr>
            <a:xfrm>
              <a:off x="1962150" y="1504569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0AA470C4-485C-7ED6-ACBB-1B64DE460B91}"/>
                </a:ext>
              </a:extLst>
            </p:cNvPr>
            <p:cNvSpPr/>
            <p:nvPr/>
          </p:nvSpPr>
          <p:spPr>
            <a:xfrm rot="2700000">
              <a:off x="1962150" y="1504569"/>
              <a:ext cx="139700" cy="139700"/>
            </a:xfrm>
            <a:prstGeom prst="rect">
              <a:avLst/>
            </a:prstGeom>
            <a:solidFill>
              <a:srgbClr val="A32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028A2AF1-32F6-B2AC-6551-F844D81C6027}"/>
                </a:ext>
              </a:extLst>
            </p:cNvPr>
            <p:cNvSpPr/>
            <p:nvPr/>
          </p:nvSpPr>
          <p:spPr>
            <a:xfrm>
              <a:off x="2006854" y="1549273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2" name="Theodosian walls" descr="Феодосиевы стены Константинополя (V в.). Современная фотография, Стамбул">
            <a:extLst>
              <a:ext uri="{FF2B5EF4-FFF2-40B4-BE49-F238E27FC236}">
                <a16:creationId xmlns:a16="http://schemas.microsoft.com/office/drawing/2014/main" id="{89A3F1A6-6686-A401-3993-BBDDEAE13A7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381000"/>
            <a:ext cx="3048000" cy="1905000"/>
          </a:xfrm>
          <a:prstGeom prst="roundRect">
            <a:avLst>
              <a:gd name="adj" fmla="val 4000"/>
            </a:avLst>
          </a:prstGeom>
          <a:ln w="15875">
            <a:solidFill>
              <a:srgbClr val="6B2D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Consequence 1 card">
            <a:extLst>
              <a:ext uri="{FF2B5EF4-FFF2-40B4-BE49-F238E27FC236}">
                <a16:creationId xmlns:a16="http://schemas.microsoft.com/office/drawing/2014/main" id="{43E69813-292B-D5E6-2973-DE49EDCAE374}"/>
              </a:ext>
            </a:extLst>
          </p:cNvPr>
          <p:cNvSpPr/>
          <p:nvPr/>
        </p:nvSpPr>
        <p:spPr>
          <a:xfrm>
            <a:off x="609600" y="2590800"/>
            <a:ext cx="3556000" cy="3886200"/>
          </a:xfrm>
          <a:prstGeom prst="roundRect">
            <a:avLst>
              <a:gd name="adj" fmla="val 4000"/>
            </a:avLst>
          </a:prstGeom>
          <a:solidFill>
            <a:srgbClr val="E1E8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Consequence 1 bar">
            <a:extLst>
              <a:ext uri="{FF2B5EF4-FFF2-40B4-BE49-F238E27FC236}">
                <a16:creationId xmlns:a16="http://schemas.microsoft.com/office/drawing/2014/main" id="{C9A7EBE8-963B-CB64-3411-1B13ACA7FA00}"/>
              </a:ext>
            </a:extLst>
          </p:cNvPr>
          <p:cNvSpPr/>
          <p:nvPr/>
        </p:nvSpPr>
        <p:spPr>
          <a:xfrm>
            <a:off x="609600" y="2590800"/>
            <a:ext cx="3556000" cy="76200"/>
          </a:xfrm>
          <a:prstGeom prst="rect">
            <a:avLst/>
          </a:prstGeom>
          <a:solidFill>
            <a:srgbClr val="3D5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Consequence 2 card">
            <a:extLst>
              <a:ext uri="{FF2B5EF4-FFF2-40B4-BE49-F238E27FC236}">
                <a16:creationId xmlns:a16="http://schemas.microsoft.com/office/drawing/2014/main" id="{1AB00E25-2CA9-AAB4-DFE3-124761038BD2}"/>
              </a:ext>
            </a:extLst>
          </p:cNvPr>
          <p:cNvSpPr/>
          <p:nvPr/>
        </p:nvSpPr>
        <p:spPr>
          <a:xfrm>
            <a:off x="4318000" y="2590800"/>
            <a:ext cx="3556000" cy="3886200"/>
          </a:xfrm>
          <a:prstGeom prst="roundRect">
            <a:avLst>
              <a:gd name="adj" fmla="val 4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Consequence 2 bar">
            <a:extLst>
              <a:ext uri="{FF2B5EF4-FFF2-40B4-BE49-F238E27FC236}">
                <a16:creationId xmlns:a16="http://schemas.microsoft.com/office/drawing/2014/main" id="{725E5FB8-863E-3489-BC82-8F252D92BE17}"/>
              </a:ext>
            </a:extLst>
          </p:cNvPr>
          <p:cNvSpPr/>
          <p:nvPr/>
        </p:nvSpPr>
        <p:spPr>
          <a:xfrm>
            <a:off x="4318000" y="2590800"/>
            <a:ext cx="3556000" cy="76200"/>
          </a:xfrm>
          <a:prstGeom prst="rect">
            <a:avLst/>
          </a:prstGeom>
          <a:solidFill>
            <a:srgbClr val="AE862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Consequence 3 card">
            <a:extLst>
              <a:ext uri="{FF2B5EF4-FFF2-40B4-BE49-F238E27FC236}">
                <a16:creationId xmlns:a16="http://schemas.microsoft.com/office/drawing/2014/main" id="{1D6E3A6C-44FD-C922-5DDB-46B4F21043A7}"/>
              </a:ext>
            </a:extLst>
          </p:cNvPr>
          <p:cNvSpPr/>
          <p:nvPr/>
        </p:nvSpPr>
        <p:spPr>
          <a:xfrm>
            <a:off x="8026400" y="2590800"/>
            <a:ext cx="3556000" cy="3886200"/>
          </a:xfrm>
          <a:prstGeom prst="roundRect">
            <a:avLst>
              <a:gd name="adj" fmla="val 4000"/>
            </a:avLst>
          </a:prstGeom>
          <a:solidFill>
            <a:srgbClr val="F7E0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Consequence 3 bar">
            <a:extLst>
              <a:ext uri="{FF2B5EF4-FFF2-40B4-BE49-F238E27FC236}">
                <a16:creationId xmlns:a16="http://schemas.microsoft.com/office/drawing/2014/main" id="{EF755800-810D-881F-81D8-6468A71A7633}"/>
              </a:ext>
            </a:extLst>
          </p:cNvPr>
          <p:cNvSpPr/>
          <p:nvPr/>
        </p:nvSpPr>
        <p:spPr>
          <a:xfrm>
            <a:off x="8026400" y="2590800"/>
            <a:ext cx="3556000" cy="76200"/>
          </a:xfrm>
          <a:prstGeom prst="rect">
            <a:avLst/>
          </a:prstGeom>
          <a:solidFill>
            <a:srgbClr val="A32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Consequence 1">
            <a:extLst>
              <a:ext uri="{FF2B5EF4-FFF2-40B4-BE49-F238E27FC236}">
                <a16:creationId xmlns:a16="http://schemas.microsoft.com/office/drawing/2014/main" id="{DF3F19BD-101C-F82E-93CC-906481DE97D6}"/>
              </a:ext>
            </a:extLst>
          </p:cNvPr>
          <p:cNvSpPr txBox="1"/>
          <p:nvPr/>
        </p:nvSpPr>
        <p:spPr>
          <a:xfrm>
            <a:off x="812800" y="2844800"/>
            <a:ext cx="3149600" cy="2194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Гибель Византии </a:t>
            </a:r>
            <a:r>
              <a:rPr lang="ru-RU" sz="2400" b="1" dirty="0">
                <a:solidFill>
                  <a:srgbClr val="3D5A80"/>
                </a:solidFill>
                <a:latin typeface="Segoe UI" panose="020B0502040204020203" pitchFamily="34" charset="0"/>
              </a:rPr>
              <a:t>закрыла страницу Средневековья,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дав </a:t>
            </a:r>
            <a:r>
              <a:rPr lang="ru-RU" sz="2400" dirty="0" err="1">
                <a:solidFill>
                  <a:srgbClr val="2A2428"/>
                </a:solidFill>
                <a:latin typeface="Segoe UI" panose="020B0502040204020203" pitchFamily="34" charset="0"/>
              </a:rPr>
              <a:t>толчек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к модернизации Европы.</a:t>
            </a:r>
          </a:p>
        </p:txBody>
      </p:sp>
      <p:sp>
        <p:nvSpPr>
          <p:cNvPr id="30" name="Consequence 2">
            <a:extLst>
              <a:ext uri="{FF2B5EF4-FFF2-40B4-BE49-F238E27FC236}">
                <a16:creationId xmlns:a16="http://schemas.microsoft.com/office/drawing/2014/main" id="{74D7A4DF-5121-2927-B178-85DD78580F24}"/>
              </a:ext>
            </a:extLst>
          </p:cNvPr>
          <p:cNvSpPr txBox="1"/>
          <p:nvPr/>
        </p:nvSpPr>
        <p:spPr>
          <a:xfrm>
            <a:off x="4521200" y="2844800"/>
            <a:ext cx="3149600" cy="3291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Потеря торговых путей через Восток вынудила европейцев искать иные маршруты, что привело к </a:t>
            </a:r>
            <a:r>
              <a:rPr lang="ru-RU" sz="2400" b="1" dirty="0">
                <a:solidFill>
                  <a:srgbClr val="AE8629"/>
                </a:solidFill>
                <a:latin typeface="Segoe UI" panose="020B0502040204020203" pitchFamily="34" charset="0"/>
              </a:rPr>
              <a:t>эпохе Великих географических открытий.</a:t>
            </a:r>
          </a:p>
        </p:txBody>
      </p:sp>
      <p:sp>
        <p:nvSpPr>
          <p:cNvPr id="31" name="Consequence 3">
            <a:extLst>
              <a:ext uri="{FF2B5EF4-FFF2-40B4-BE49-F238E27FC236}">
                <a16:creationId xmlns:a16="http://schemas.microsoft.com/office/drawing/2014/main" id="{10A36244-6282-6CD0-8391-89FB26AFC5F4}"/>
              </a:ext>
            </a:extLst>
          </p:cNvPr>
          <p:cNvSpPr txBox="1"/>
          <p:nvPr/>
        </p:nvSpPr>
        <p:spPr>
          <a:xfrm>
            <a:off x="8229600" y="2844800"/>
            <a:ext cx="3149600" cy="2926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Для мусульман взятие Константинополя стало </a:t>
            </a:r>
            <a:r>
              <a:rPr lang="ru-RU" sz="2400" b="1" dirty="0">
                <a:solidFill>
                  <a:srgbClr val="A3262A"/>
                </a:solidFill>
                <a:latin typeface="Segoe UI" panose="020B0502040204020203" pitchFamily="34" charset="0"/>
              </a:rPr>
              <a:t>символом величия,</a:t>
            </a:r>
            <a:r>
              <a:rPr lang="ru-RU" sz="2400" dirty="0">
                <a:solidFill>
                  <a:srgbClr val="2A2428"/>
                </a:solidFill>
                <a:latin typeface="Segoe UI" panose="020B0502040204020203" pitchFamily="34" charset="0"/>
              </a:rPr>
              <a:t> укрепившим османское доминирование в Средиземноморье и на Балканах.</a:t>
            </a:r>
          </a:p>
        </p:txBody>
      </p:sp>
      <p:sp>
        <p:nvSpPr>
          <p:cNvPr id="32" name="Signature 100ballnik.com">
            <a:extLst>
              <a:ext uri="{FF2B5EF4-FFF2-40B4-BE49-F238E27FC236}">
                <a16:creationId xmlns:a16="http://schemas.microsoft.com/office/drawing/2014/main" id="{70EEFA7E-D963-B096-1CE7-96F65B71172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37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37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5938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A2428"/>
      </a:dk1>
      <a:lt1>
        <a:srgbClr val="FFFFFF"/>
      </a:lt1>
      <a:dk2>
        <a:srgbClr val="5A5056"/>
      </a:dk2>
      <a:lt2>
        <a:srgbClr val="F6EDD5"/>
      </a:lt2>
      <a:accent1>
        <a:srgbClr val="A3262A"/>
      </a:accent1>
      <a:accent2>
        <a:srgbClr val="3D5A80"/>
      </a:accent2>
      <a:accent3>
        <a:srgbClr val="AE8629"/>
      </a:accent3>
      <a:accent4>
        <a:srgbClr val="4C8A35"/>
      </a:accent4>
      <a:accent5>
        <a:srgbClr val="1C8180"/>
      </a:accent5>
      <a:accent6>
        <a:srgbClr val="6B2D6B"/>
      </a:accent6>
      <a:hlink>
        <a:srgbClr val="467886"/>
      </a:hlink>
      <a:folHlink>
        <a:srgbClr val="96607D"/>
      </a:folHlink>
    </a:clrScheme>
    <a:fontScheme name="Стандартная">
      <a:majorFont>
        <a:latin typeface="Cambr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976</Words>
  <Application>Microsoft Office PowerPoint</Application>
  <PresentationFormat>Произвольный</PresentationFormat>
  <Paragraphs>89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Cambria</vt:lpstr>
      <vt:lpstr>Segoe UI</vt:lpstr>
      <vt:lpstr>Тема Office</vt:lpstr>
      <vt:lpstr>Презентация PowerPoint</vt:lpstr>
      <vt:lpstr>Презентация PowerPoint</vt:lpstr>
      <vt:lpstr>Латинская империя, столица - Константинополь</vt:lpstr>
      <vt:lpstr>Презентация PowerPoint</vt:lpstr>
      <vt:lpstr>Болгария и Сербия</vt:lpstr>
      <vt:lpstr>Болгария</vt:lpstr>
      <vt:lpstr>Презентация PowerPoint</vt:lpstr>
      <vt:lpstr>Сербия</vt:lpstr>
      <vt:lpstr>Территория Сербии в XIV веке</vt:lpstr>
      <vt:lpstr>Презентация PowerPoint</vt:lpstr>
      <vt:lpstr>Османы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Падение Константинополя</vt:lpstr>
      <vt:lpstr>Мехмед II</vt:lpstr>
      <vt:lpstr>Презентация PowerPoint</vt:lpstr>
      <vt:lpstr>Гибель Византии</vt:lpstr>
      <vt:lpstr>Современники о падении Константинополя</vt:lpstr>
      <vt:lpstr>Современники о падении Константинополя</vt:lpstr>
      <vt:lpstr>Падение Константинополя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Гибель Византии и возникновение Османской империи</dc:title>
  <dc:creator>100ballnik.com</dc:creator>
  <cp:lastModifiedBy>Mendal</cp:lastModifiedBy>
  <cp:revision>1</cp:revision>
  <dcterms:created xsi:type="dcterms:W3CDTF">2026-10-26T21:08:57Z</dcterms:created>
  <dcterms:modified xsi:type="dcterms:W3CDTF">2026-10-26T21:08:57Z</dcterms:modified>
</cp:coreProperties>
</file>