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BB3AD9-4843-6C60-B34C-F5D54E0D8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A7CAB6-5396-2F9E-4B25-4B78F1F05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3E87F2-4214-6FC3-4E40-C02799ADE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CFF1-516D-47EE-B1F9-F03D31E5146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9590B4-6D30-D7E4-8807-436602780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89C060-5856-F1CF-182B-F06AC5900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007D-8698-4390-A7E9-E7E31A4FA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44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D9E000-2AB8-06CA-1829-8A47E33AA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22400B-EEF4-18CB-BA10-7CE06C484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890D23-D6EF-1DF7-E77A-18719BE6B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CFF1-516D-47EE-B1F9-F03D31E5146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1B1A23-A121-EFCD-F91C-CB2A80B96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79FC26-0843-3800-1DD2-42C98CB99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007D-8698-4390-A7E9-E7E31A4FA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78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8C969A-7006-3A03-3FBB-ED5314077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0A1578-53C4-7D45-FFF9-B8733F345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940174-92AE-F10B-A6C6-341A45716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CFF1-516D-47EE-B1F9-F03D31E5146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0A9BD1-AE5C-AC36-2EFD-9DC505BC5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124E58-51ED-68BD-968E-DE6506C84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007D-8698-4390-A7E9-E7E31A4FA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660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5377A8-F277-D72B-2B0B-B277C379B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904E53-8B23-B91F-0316-CC5DC036ED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8008A2-5B90-92F9-44C3-8F5C7A5BA6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F8130B-4640-858C-A674-BA4E3AC4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CFF1-516D-47EE-B1F9-F03D31E5146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1F0CD6-863B-15FF-E877-4B2AB6290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B00335-5BF0-B4B0-9276-2613651B4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007D-8698-4390-A7E9-E7E31A4FA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78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2169E-34DA-E665-C159-5267D3509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9A5DFE-F14A-64DB-3664-84AE171A7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B4C240D-BE93-7DBB-9168-733677F623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E5E388-5CFC-4BEF-D4D3-E657D41582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8C8D3C-5AC9-6EC2-17E3-BB09C251C7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6E22841-8165-8669-4D0E-D17DA3F72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CFF1-516D-47EE-B1F9-F03D31E5146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0D11135-D24E-05AC-FCAD-5C047B8D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F35D7C-A2BD-289A-8CA3-332FC12E3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007D-8698-4390-A7E9-E7E31A4FA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BF2D14-59ED-C6F4-5403-C9461D66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634AD4E-C71E-A7B3-F359-A81AF649B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CFF1-516D-47EE-B1F9-F03D31E5146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DC887D-12C9-6C43-723A-EC3CDB64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CDCA242-3A8E-B01E-33D1-9F167B57F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007D-8698-4390-A7E9-E7E31A4FA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46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75AF6A8-981C-756E-13E0-9DB3F7BBE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CFF1-516D-47EE-B1F9-F03D31E5146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DE0197-7822-6306-786E-C0065261C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BA6AED-1D7E-6DCD-DC74-59D35C1D9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007D-8698-4390-A7E9-E7E31A4FA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331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DDFFE0-65F2-58E6-74B4-AAE4ED242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70A9EC-AC50-335C-F143-D27ACB32A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6F0407-94EE-CAA1-DBAC-F948B02E7E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204144-A837-5587-7DC8-5A0A86F9F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CFF1-516D-47EE-B1F9-F03D31E5146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5DD291-9F38-3033-A8F0-1C8A9B308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DB3D01-AC22-B8A7-B758-E674808E0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007D-8698-4390-A7E9-E7E31A4FA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110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9C4F42-751A-A1F8-DADA-9E939675F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6E39B1A-90D3-6E63-03B8-D0D244B0C5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E87872-3C9E-3951-ED4A-86FEFBB1E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A25A0B-D9C3-83AA-8E73-4F0327D0A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CFF1-516D-47EE-B1F9-F03D31E5146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C84B40-6A29-B63E-4A88-06AB11C71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5D1FE6-C283-65B8-99C9-431D794CE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007D-8698-4390-A7E9-E7E31A4FA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152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E95C9C-C13C-4750-3F4B-C35C0248A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3D02DA-F02B-6B3F-A501-7F9BB751B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1FDB4B-CB6A-B8F3-BF7D-3ACFCDBD6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CFF1-516D-47EE-B1F9-F03D31E5146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776BCC-ABF1-293E-AEF7-3F6F5CC0B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A8616F-2966-B7E8-114D-1906FAC69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007D-8698-4390-A7E9-E7E31A4FA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107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BF910B3-E285-411F-99C3-4B71CFA0A2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0B2E50-8AF9-0112-F008-CC57554A4C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050B8B-C23C-D0F8-D89B-9BE0ECD43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CFF1-516D-47EE-B1F9-F03D31E5146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F8A8E2-0C22-2826-EC2F-879FDD763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78F1EF-DBAE-E49C-D6CE-525FA090C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007D-8698-4390-A7E9-E7E31A4FA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57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E1084-8142-D6FC-1F78-2B57FE506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BA1AEF-9BE9-3782-1A74-835B13EE6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811FD8-E09F-D649-AC4D-474827565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01CFF1-516D-47EE-B1F9-F03D31E5146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FF839B-DF1F-A0EB-5162-9A1B675EA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F4CE13-3A63-6CDB-DF49-501CCAA6F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BB007D-8698-4390-A7E9-E7E31A4FAE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37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aeu map mount">
            <a:extLst>
              <a:ext uri="{FF2B5EF4-FFF2-40B4-BE49-F238E27FC236}">
                <a16:creationId xmlns:a16="http://schemas.microsoft.com/office/drawing/2014/main" id="{9313765D-F666-2D20-E30E-3612170F8EA5}"/>
              </a:ext>
            </a:extLst>
          </p:cNvPr>
          <p:cNvSpPr/>
          <p:nvPr/>
        </p:nvSpPr>
        <p:spPr>
          <a:xfrm>
            <a:off x="5740400" y="1109133"/>
            <a:ext cx="6096000" cy="463973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Blaeu map" descr="Виллем Блау. Новое описание Африки (Africae nova descriptio). Амстердам, 1630">
            <a:extLst>
              <a:ext uri="{FF2B5EF4-FFF2-40B4-BE49-F238E27FC236}">
                <a16:creationId xmlns:a16="http://schemas.microsoft.com/office/drawing/2014/main" id="{6FA502B7-7E2F-5AE7-86A5-2B2036FDD1D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236133"/>
            <a:ext cx="5842000" cy="4385733"/>
          </a:xfrm>
          <a:prstGeom prst="rect">
            <a:avLst/>
          </a:prstGeom>
        </p:spPr>
      </p:pic>
      <p:sp>
        <p:nvSpPr>
          <p:cNvPr id="6" name="Cover title">
            <a:extLst>
              <a:ext uri="{FF2B5EF4-FFF2-40B4-BE49-F238E27FC236}">
                <a16:creationId xmlns:a16="http://schemas.microsoft.com/office/drawing/2014/main" id="{DFF0B6C6-E333-845D-56D2-3CA657DEBB73}"/>
              </a:ext>
            </a:extLst>
          </p:cNvPr>
          <p:cNvSpPr txBox="1"/>
          <p:nvPr/>
        </p:nvSpPr>
        <p:spPr>
          <a:xfrm>
            <a:off x="609600" y="939800"/>
            <a:ext cx="4826000" cy="274802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4600" dirty="0">
                <a:solidFill>
                  <a:srgbClr val="A5462B"/>
                </a:solidFill>
                <a:latin typeface="Bookman Old Style" panose="02050604050505020204" pitchFamily="18" charset="0"/>
              </a:rPr>
              <a:t>Африка:</a:t>
            </a:r>
            <a:r>
              <a:rPr lang="ru-RU" sz="4600" dirty="0">
                <a:solidFill>
                  <a:srgbClr val="2B2620"/>
                </a:solidFill>
                <a:latin typeface="Bookman Old Style" panose="02050604050505020204" pitchFamily="18" charset="0"/>
              </a:rPr>
              <a:t> разные судьбы государств и народов</a:t>
            </a:r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57293001-58EA-5E43-6789-9EA5E63C9FA1}"/>
              </a:ext>
            </a:extLst>
          </p:cNvPr>
          <p:cNvCxnSpPr/>
          <p:nvPr/>
        </p:nvCxnSpPr>
        <p:spPr>
          <a:xfrm>
            <a:off x="635000" y="3916426"/>
            <a:ext cx="2286000" cy="0"/>
          </a:xfrm>
          <a:prstGeom prst="line">
            <a:avLst/>
          </a:prstGeom>
          <a:ln w="19050">
            <a:solidFill>
              <a:srgbClr val="A546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ule lozenge">
            <a:extLst>
              <a:ext uri="{FF2B5EF4-FFF2-40B4-BE49-F238E27FC236}">
                <a16:creationId xmlns:a16="http://schemas.microsoft.com/office/drawing/2014/main" id="{68B7FBEE-51CA-ECB9-36AB-3C638A6EFC2E}"/>
              </a:ext>
            </a:extLst>
          </p:cNvPr>
          <p:cNvSpPr/>
          <p:nvPr/>
        </p:nvSpPr>
        <p:spPr>
          <a:xfrm>
            <a:off x="2997200" y="3871976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2F2D5085-D857-B893-DE89-093A7556D49C}"/>
              </a:ext>
            </a:extLst>
          </p:cNvPr>
          <p:cNvSpPr/>
          <p:nvPr/>
        </p:nvSpPr>
        <p:spPr>
          <a:xfrm>
            <a:off x="3219450" y="3859276"/>
            <a:ext cx="114300" cy="114300"/>
          </a:xfrm>
          <a:prstGeom prst="ellipse">
            <a:avLst/>
          </a:prstGeom>
          <a:solidFill>
            <a:srgbClr val="2B5F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9F80EAB7-9D40-C8CD-2CEC-725C5639F6C1}"/>
              </a:ext>
            </a:extLst>
          </p:cNvPr>
          <p:cNvSpPr/>
          <p:nvPr/>
        </p:nvSpPr>
        <p:spPr>
          <a:xfrm>
            <a:off x="3422650" y="3859276"/>
            <a:ext cx="114300" cy="114300"/>
          </a:xfrm>
          <a:prstGeom prst="ellipse">
            <a:avLst/>
          </a:prstGeom>
          <a:solidFill>
            <a:srgbClr val="946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29EB1C0A-6591-3CA9-5B74-FE400AAC14B9}"/>
              </a:ext>
            </a:extLst>
          </p:cNvPr>
          <p:cNvSpPr/>
          <p:nvPr/>
        </p:nvSpPr>
        <p:spPr>
          <a:xfrm>
            <a:off x="3625850" y="3859276"/>
            <a:ext cx="114300" cy="114300"/>
          </a:xfrm>
          <a:prstGeom prst="ellipse">
            <a:avLst/>
          </a:prstGeom>
          <a:solidFill>
            <a:srgbClr val="3C4B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3EA55F46-00B4-174A-E482-7D9C3ABD6BB0}"/>
              </a:ext>
            </a:extLst>
          </p:cNvPr>
          <p:cNvSpPr/>
          <p:nvPr/>
        </p:nvSpPr>
        <p:spPr>
          <a:xfrm>
            <a:off x="3829050" y="3859276"/>
            <a:ext cx="114300" cy="114300"/>
          </a:xfrm>
          <a:prstGeom prst="ellipse">
            <a:avLst/>
          </a:prstGeom>
          <a:solidFill>
            <a:srgbClr val="2E6B4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over question">
            <a:extLst>
              <a:ext uri="{FF2B5EF4-FFF2-40B4-BE49-F238E27FC236}">
                <a16:creationId xmlns:a16="http://schemas.microsoft.com/office/drawing/2014/main" id="{AE1FAD1A-98FB-E90C-C0A7-BAD1C429DA9C}"/>
              </a:ext>
            </a:extLst>
          </p:cNvPr>
          <p:cNvSpPr txBox="1"/>
          <p:nvPr/>
        </p:nvSpPr>
        <p:spPr>
          <a:xfrm>
            <a:off x="609600" y="4195826"/>
            <a:ext cx="4826000" cy="17425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200" i="1" dirty="0">
                <a:solidFill>
                  <a:srgbClr val="5C5248"/>
                </a:solidFill>
                <a:latin typeface="Bookman Old Style" panose="02050604050505020204" pitchFamily="18" charset="0"/>
              </a:rPr>
              <a:t>Почему попытки христианизации, предпринимавшиеся в разных странах Африки, принесли </a:t>
            </a:r>
            <a:r>
              <a:rPr lang="ru-RU" sz="2200" i="1" dirty="0">
                <a:solidFill>
                  <a:srgbClr val="A5462B"/>
                </a:solidFill>
                <a:latin typeface="Bookman Old Style" panose="02050604050505020204" pitchFamily="18" charset="0"/>
              </a:rPr>
              <a:t>столь разные результаты?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15A9CF70-8BFE-6C47-48D7-093A4B9A662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20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5710329-4DFD-0211-0BB5-F17B6B0EB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5334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B2620"/>
                </a:solidFill>
                <a:latin typeface="Bookman Old Style" panose="02050604050505020204" pitchFamily="18" charset="0"/>
              </a:rPr>
              <a:t>План урока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5D6CF281-3B76-5644-A6FE-B474CDC9FA55}"/>
              </a:ext>
            </a:extLst>
          </p:cNvPr>
          <p:cNvCxnSpPr/>
          <p:nvPr/>
        </p:nvCxnSpPr>
        <p:spPr>
          <a:xfrm>
            <a:off x="609600" y="956564"/>
            <a:ext cx="2286000" cy="0"/>
          </a:xfrm>
          <a:prstGeom prst="line">
            <a:avLst/>
          </a:prstGeom>
          <a:ln w="19050">
            <a:solidFill>
              <a:srgbClr val="2B26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C0FEB5B7-0509-FFD0-D6FE-1C536CCD883D}"/>
              </a:ext>
            </a:extLst>
          </p:cNvPr>
          <p:cNvCxnSpPr/>
          <p:nvPr/>
        </p:nvCxnSpPr>
        <p:spPr>
          <a:xfrm>
            <a:off x="2971800" y="956564"/>
            <a:ext cx="1447800" cy="0"/>
          </a:xfrm>
          <a:prstGeom prst="line">
            <a:avLst/>
          </a:prstGeom>
          <a:ln w="9525">
            <a:solidFill>
              <a:srgbClr val="C8B2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B9CA64CE-CED0-2CA0-CA5B-82CD65D02827}"/>
              </a:ext>
            </a:extLst>
          </p:cNvPr>
          <p:cNvSpPr/>
          <p:nvPr/>
        </p:nvSpPr>
        <p:spPr>
          <a:xfrm>
            <a:off x="2895600" y="912114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Plan">
            <a:extLst>
              <a:ext uri="{FF2B5EF4-FFF2-40B4-BE49-F238E27FC236}">
                <a16:creationId xmlns:a16="http://schemas.microsoft.com/office/drawing/2014/main" id="{A2DC8AD8-3545-227C-1BB6-643E2D3B43B7}"/>
              </a:ext>
            </a:extLst>
          </p:cNvPr>
          <p:cNvSpPr txBox="1"/>
          <p:nvPr/>
        </p:nvSpPr>
        <p:spPr>
          <a:xfrm>
            <a:off x="609600" y="1397000"/>
            <a:ext cx="5969000" cy="350507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lnSpc>
                <a:spcPct val="105000"/>
              </a:lnSpc>
              <a:spcAft>
                <a:spcPts val="1200"/>
              </a:spcAft>
              <a:buClr>
                <a:srgbClr val="A5462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rgbClr val="2B2620"/>
                </a:solidFill>
                <a:latin typeface="Calibri" panose="020F0502020204030204" pitchFamily="34" charset="0"/>
              </a:rPr>
              <a:t>Борьба за Северную Африку: </a:t>
            </a:r>
            <a:r>
              <a:rPr lang="ru-RU" sz="2600" b="1" dirty="0">
                <a:solidFill>
                  <a:srgbClr val="2B5F8A"/>
                </a:solidFill>
                <a:latin typeface="Calibri" panose="020F0502020204030204" pitchFamily="34" charset="0"/>
              </a:rPr>
              <a:t>Магриб.</a:t>
            </a:r>
          </a:p>
          <a:p>
            <a:pPr marL="304800" indent="-304800">
              <a:lnSpc>
                <a:spcPct val="105000"/>
              </a:lnSpc>
              <a:spcAft>
                <a:spcPts val="1200"/>
              </a:spcAft>
              <a:buClr>
                <a:srgbClr val="A5462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rgbClr val="2B2620"/>
                </a:solidFill>
                <a:latin typeface="Calibri" panose="020F0502020204030204" pitchFamily="34" charset="0"/>
              </a:rPr>
              <a:t>Королевства Центральной Африки: </a:t>
            </a:r>
            <a:r>
              <a:rPr lang="ru-RU" sz="2600" b="1" dirty="0">
                <a:solidFill>
                  <a:srgbClr val="94632A"/>
                </a:solidFill>
                <a:latin typeface="Calibri" panose="020F0502020204030204" pitchFamily="34" charset="0"/>
              </a:rPr>
              <a:t>Бенин</a:t>
            </a:r>
            <a:r>
              <a:rPr lang="ru-RU" sz="2600" dirty="0">
                <a:solidFill>
                  <a:srgbClr val="2B2620"/>
                </a:solidFill>
                <a:latin typeface="Calibri" panose="020F0502020204030204" pitchFamily="34" charset="0"/>
              </a:rPr>
              <a:t> и </a:t>
            </a:r>
            <a:r>
              <a:rPr lang="ru-RU" sz="2600" b="1" dirty="0">
                <a:solidFill>
                  <a:srgbClr val="3C4B8E"/>
                </a:solidFill>
                <a:latin typeface="Calibri" panose="020F0502020204030204" pitchFamily="34" charset="0"/>
              </a:rPr>
              <a:t>Конго.</a:t>
            </a:r>
          </a:p>
          <a:p>
            <a:pPr marL="304800" indent="-304800">
              <a:lnSpc>
                <a:spcPct val="105000"/>
              </a:lnSpc>
              <a:spcAft>
                <a:spcPts val="1200"/>
              </a:spcAft>
              <a:buClr>
                <a:srgbClr val="A5462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rgbClr val="2B2620"/>
                </a:solidFill>
                <a:latin typeface="Calibri" panose="020F0502020204030204" pitchFamily="34" charset="0"/>
              </a:rPr>
              <a:t>Христианская империя на востоке: </a:t>
            </a:r>
            <a:r>
              <a:rPr lang="ru-RU" sz="2600" b="1" dirty="0">
                <a:solidFill>
                  <a:srgbClr val="2E6B49"/>
                </a:solidFill>
                <a:latin typeface="Calibri" panose="020F0502020204030204" pitchFamily="34" charset="0"/>
              </a:rPr>
              <a:t>Эфиопия.</a:t>
            </a:r>
          </a:p>
          <a:p>
            <a:pPr marL="304800" indent="-304800">
              <a:lnSpc>
                <a:spcPct val="105000"/>
              </a:lnSpc>
              <a:spcAft>
                <a:spcPts val="1200"/>
              </a:spcAft>
              <a:buClr>
                <a:srgbClr val="A5462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rgbClr val="2B2620"/>
                </a:solidFill>
                <a:latin typeface="Calibri" panose="020F0502020204030204" pitchFamily="34" charset="0"/>
              </a:rPr>
              <a:t>Сравнение процессов христианизации.</a:t>
            </a:r>
          </a:p>
          <a:p>
            <a:pPr marL="304800" indent="-304800">
              <a:lnSpc>
                <a:spcPct val="105000"/>
              </a:lnSpc>
              <a:spcAft>
                <a:spcPts val="1200"/>
              </a:spcAft>
              <a:buClr>
                <a:srgbClr val="A5462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rgbClr val="2B2620"/>
                </a:solidFill>
                <a:latin typeface="Calibri" panose="020F0502020204030204" pitchFamily="34" charset="0"/>
              </a:rPr>
              <a:t>Ответ на главный вопрос урока.</a:t>
            </a:r>
          </a:p>
        </p:txBody>
      </p:sp>
      <p:sp>
        <p:nvSpPr>
          <p:cNvPr id="7" name="Africa map mount">
            <a:extLst>
              <a:ext uri="{FF2B5EF4-FFF2-40B4-BE49-F238E27FC236}">
                <a16:creationId xmlns:a16="http://schemas.microsoft.com/office/drawing/2014/main" id="{79C52F3D-A8E8-8941-121F-A2E44541AC9D}"/>
              </a:ext>
            </a:extLst>
          </p:cNvPr>
          <p:cNvSpPr/>
          <p:nvPr/>
        </p:nvSpPr>
        <p:spPr>
          <a:xfrm>
            <a:off x="6858000" y="1041400"/>
            <a:ext cx="4826000" cy="4826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Africa map" descr="Африка: физическая основа карты (современная картографическая основа). Отмечено примерное положение регионов и государств урока">
            <a:extLst>
              <a:ext uri="{FF2B5EF4-FFF2-40B4-BE49-F238E27FC236}">
                <a16:creationId xmlns:a16="http://schemas.microsoft.com/office/drawing/2014/main" id="{7A972FA2-CE6F-687D-03C4-2DC8333C841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00" y="1143000"/>
            <a:ext cx="4622800" cy="4622800"/>
          </a:xfrm>
          <a:prstGeom prst="rect">
            <a:avLst/>
          </a:prstGeom>
        </p:spPr>
      </p:pic>
      <p:sp>
        <p:nvSpPr>
          <p:cNvPr id="10" name="Map marker">
            <a:extLst>
              <a:ext uri="{FF2B5EF4-FFF2-40B4-BE49-F238E27FC236}">
                <a16:creationId xmlns:a16="http://schemas.microsoft.com/office/drawing/2014/main" id="{64BC51F9-6D0E-E5AC-401F-A788A2A3E701}"/>
              </a:ext>
            </a:extLst>
          </p:cNvPr>
          <p:cNvSpPr/>
          <p:nvPr/>
        </p:nvSpPr>
        <p:spPr>
          <a:xfrm>
            <a:off x="8238696" y="1360101"/>
            <a:ext cx="190500" cy="190500"/>
          </a:xfrm>
          <a:prstGeom prst="ellipse">
            <a:avLst/>
          </a:prstGeom>
          <a:solidFill>
            <a:srgbClr val="2B5F8A"/>
          </a:solidFill>
          <a:ln w="25400">
            <a:solidFill>
              <a:srgbClr val="FFFFFF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abel Магриб">
            <a:extLst>
              <a:ext uri="{FF2B5EF4-FFF2-40B4-BE49-F238E27FC236}">
                <a16:creationId xmlns:a16="http://schemas.microsoft.com/office/drawing/2014/main" id="{F08A3F3D-76C7-B0C0-9E79-82D9C1D7C70B}"/>
              </a:ext>
            </a:extLst>
          </p:cNvPr>
          <p:cNvSpPr txBox="1"/>
          <p:nvPr/>
        </p:nvSpPr>
        <p:spPr>
          <a:xfrm>
            <a:off x="8613346" y="1074351"/>
            <a:ext cx="1524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b="1" dirty="0">
                <a:solidFill>
                  <a:srgbClr val="2B5F8A"/>
                </a:solidFill>
                <a:effectLst>
                  <a:glow rad="63500">
                    <a:srgbClr val="FFFFFF">
                      <a:alpha val="80000"/>
                    </a:srgbClr>
                  </a:glow>
                </a:effectLst>
                <a:latin typeface="Bookman Old Style" panose="02050604050505020204" pitchFamily="18" charset="0"/>
              </a:rPr>
              <a:t>Магриб</a:t>
            </a:r>
          </a:p>
        </p:txBody>
      </p:sp>
      <p:sp>
        <p:nvSpPr>
          <p:cNvPr id="12" name="Map marker">
            <a:extLst>
              <a:ext uri="{FF2B5EF4-FFF2-40B4-BE49-F238E27FC236}">
                <a16:creationId xmlns:a16="http://schemas.microsoft.com/office/drawing/2014/main" id="{F518C40E-EBF7-A447-CBCC-C5411A5F774A}"/>
              </a:ext>
            </a:extLst>
          </p:cNvPr>
          <p:cNvSpPr/>
          <p:nvPr/>
        </p:nvSpPr>
        <p:spPr>
          <a:xfrm>
            <a:off x="8465463" y="3025559"/>
            <a:ext cx="190500" cy="190500"/>
          </a:xfrm>
          <a:prstGeom prst="ellipse">
            <a:avLst/>
          </a:prstGeom>
          <a:solidFill>
            <a:srgbClr val="94632A"/>
          </a:solidFill>
          <a:ln w="25400">
            <a:solidFill>
              <a:srgbClr val="FFFFFF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Label Бенин">
            <a:extLst>
              <a:ext uri="{FF2B5EF4-FFF2-40B4-BE49-F238E27FC236}">
                <a16:creationId xmlns:a16="http://schemas.microsoft.com/office/drawing/2014/main" id="{8140D602-E16D-A7B4-DD8F-64AB27923DE4}"/>
              </a:ext>
            </a:extLst>
          </p:cNvPr>
          <p:cNvSpPr txBox="1"/>
          <p:nvPr/>
        </p:nvSpPr>
        <p:spPr>
          <a:xfrm>
            <a:off x="7544713" y="2968409"/>
            <a:ext cx="1524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b="1" dirty="0">
                <a:solidFill>
                  <a:srgbClr val="94632A"/>
                </a:solidFill>
                <a:effectLst>
                  <a:glow rad="63500">
                    <a:srgbClr val="FFFFFF">
                      <a:alpha val="80000"/>
                    </a:srgbClr>
                  </a:glow>
                </a:effectLst>
                <a:latin typeface="Bookman Old Style" panose="02050604050505020204" pitchFamily="18" charset="0"/>
              </a:rPr>
              <a:t>Бенин</a:t>
            </a:r>
          </a:p>
        </p:txBody>
      </p:sp>
      <p:sp>
        <p:nvSpPr>
          <p:cNvPr id="14" name="Map marker">
            <a:extLst>
              <a:ext uri="{FF2B5EF4-FFF2-40B4-BE49-F238E27FC236}">
                <a16:creationId xmlns:a16="http://schemas.microsoft.com/office/drawing/2014/main" id="{D3AF3A32-2370-CE5F-0A51-C6E795389652}"/>
              </a:ext>
            </a:extLst>
          </p:cNvPr>
          <p:cNvSpPr/>
          <p:nvPr/>
        </p:nvSpPr>
        <p:spPr>
          <a:xfrm>
            <a:off x="9003957" y="3813309"/>
            <a:ext cx="190500" cy="190500"/>
          </a:xfrm>
          <a:prstGeom prst="ellipse">
            <a:avLst/>
          </a:prstGeom>
          <a:solidFill>
            <a:srgbClr val="3C4B8E"/>
          </a:solidFill>
          <a:ln w="25400">
            <a:solidFill>
              <a:srgbClr val="FFFFFF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Label Конго">
            <a:extLst>
              <a:ext uri="{FF2B5EF4-FFF2-40B4-BE49-F238E27FC236}">
                <a16:creationId xmlns:a16="http://schemas.microsoft.com/office/drawing/2014/main" id="{13A26D83-E098-18DE-247D-E6A5624A0DB2}"/>
              </a:ext>
            </a:extLst>
          </p:cNvPr>
          <p:cNvSpPr txBox="1"/>
          <p:nvPr/>
        </p:nvSpPr>
        <p:spPr>
          <a:xfrm>
            <a:off x="9327807" y="3781559"/>
            <a:ext cx="1524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b="1" dirty="0">
                <a:solidFill>
                  <a:srgbClr val="3C4B8E"/>
                </a:solidFill>
                <a:effectLst>
                  <a:glow rad="63500">
                    <a:srgbClr val="FFFFFF">
                      <a:alpha val="80000"/>
                    </a:srgbClr>
                  </a:glow>
                </a:effectLst>
                <a:latin typeface="Bookman Old Style" panose="02050604050505020204" pitchFamily="18" charset="0"/>
              </a:rPr>
              <a:t>Конго</a:t>
            </a:r>
          </a:p>
        </p:txBody>
      </p:sp>
      <p:sp>
        <p:nvSpPr>
          <p:cNvPr id="16" name="Map marker">
            <a:extLst>
              <a:ext uri="{FF2B5EF4-FFF2-40B4-BE49-F238E27FC236}">
                <a16:creationId xmlns:a16="http://schemas.microsoft.com/office/drawing/2014/main" id="{17F258CC-863D-935E-7EB9-E7BF4491E16B}"/>
              </a:ext>
            </a:extLst>
          </p:cNvPr>
          <p:cNvSpPr/>
          <p:nvPr/>
        </p:nvSpPr>
        <p:spPr>
          <a:xfrm>
            <a:off x="10454516" y="2634495"/>
            <a:ext cx="190500" cy="190500"/>
          </a:xfrm>
          <a:prstGeom prst="ellipse">
            <a:avLst/>
          </a:prstGeom>
          <a:solidFill>
            <a:srgbClr val="2E6B49"/>
          </a:solidFill>
          <a:ln w="25400">
            <a:solidFill>
              <a:srgbClr val="FFFFFF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Label Эфиопия">
            <a:extLst>
              <a:ext uri="{FF2B5EF4-FFF2-40B4-BE49-F238E27FC236}">
                <a16:creationId xmlns:a16="http://schemas.microsoft.com/office/drawing/2014/main" id="{12DBF9BD-C701-366C-279D-DDA7A8B8847A}"/>
              </a:ext>
            </a:extLst>
          </p:cNvPr>
          <p:cNvSpPr txBox="1"/>
          <p:nvPr/>
        </p:nvSpPr>
        <p:spPr>
          <a:xfrm>
            <a:off x="10041766" y="2272545"/>
            <a:ext cx="1524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b="1" dirty="0">
                <a:solidFill>
                  <a:srgbClr val="2E6B49"/>
                </a:solidFill>
                <a:effectLst>
                  <a:glow rad="63500">
                    <a:srgbClr val="FFFFFF">
                      <a:alpha val="80000"/>
                    </a:srgbClr>
                  </a:glow>
                </a:effectLst>
                <a:latin typeface="Bookman Old Style" panose="02050604050505020204" pitchFamily="18" charset="0"/>
              </a:rPr>
              <a:t>Эфиопия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7FFE3450-471C-9E42-ED63-9063AF70F3A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34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C650000-F9D9-4128-1D56-E8FD71EA5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2B5F8A"/>
                </a:solidFill>
                <a:latin typeface="Bookman Old Style" panose="02050604050505020204" pitchFamily="18" charset="0"/>
              </a:rPr>
              <a:t>Северная Африка: перекрёсток интересов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E16FD03E-928D-8558-A1FF-1D4E8E48C3CC}"/>
              </a:ext>
            </a:extLst>
          </p:cNvPr>
          <p:cNvCxnSpPr/>
          <p:nvPr/>
        </p:nvCxnSpPr>
        <p:spPr>
          <a:xfrm>
            <a:off x="609600" y="847852"/>
            <a:ext cx="2286000" cy="0"/>
          </a:xfrm>
          <a:prstGeom prst="line">
            <a:avLst/>
          </a:prstGeom>
          <a:ln w="19050">
            <a:solidFill>
              <a:srgbClr val="2B5F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D2046D35-AA12-F99A-0E9D-8CB4D92EFE93}"/>
              </a:ext>
            </a:extLst>
          </p:cNvPr>
          <p:cNvCxnSpPr/>
          <p:nvPr/>
        </p:nvCxnSpPr>
        <p:spPr>
          <a:xfrm>
            <a:off x="2971800" y="847852"/>
            <a:ext cx="1447800" cy="0"/>
          </a:xfrm>
          <a:prstGeom prst="line">
            <a:avLst/>
          </a:prstGeom>
          <a:ln w="9525">
            <a:solidFill>
              <a:srgbClr val="C8B2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648FACC9-D42E-81FE-392C-62BA8CFE7C6F}"/>
              </a:ext>
            </a:extLst>
          </p:cNvPr>
          <p:cNvSpPr/>
          <p:nvPr/>
        </p:nvSpPr>
        <p:spPr>
          <a:xfrm>
            <a:off x="2895600" y="803402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 3">
            <a:extLst>
              <a:ext uri="{FF2B5EF4-FFF2-40B4-BE49-F238E27FC236}">
                <a16:creationId xmlns:a16="http://schemas.microsoft.com/office/drawing/2014/main" id="{DAEAD17F-D3BD-5647-A3DD-4AE8D615365F}"/>
              </a:ext>
            </a:extLst>
          </p:cNvPr>
          <p:cNvSpPr txBox="1"/>
          <p:nvPr/>
        </p:nvSpPr>
        <p:spPr>
          <a:xfrm>
            <a:off x="609600" y="1066800"/>
            <a:ext cx="6604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A3282B"/>
                </a:solidFill>
                <a:latin typeface="Bookman Old Style" panose="02050604050505020204" pitchFamily="18" charset="0"/>
              </a:rPr>
              <a:t>Борьба империй за Магриб</a:t>
            </a:r>
          </a:p>
        </p:txBody>
      </p:sp>
      <p:sp>
        <p:nvSpPr>
          <p:cNvPr id="7" name="Maghreb 1 card">
            <a:extLst>
              <a:ext uri="{FF2B5EF4-FFF2-40B4-BE49-F238E27FC236}">
                <a16:creationId xmlns:a16="http://schemas.microsoft.com/office/drawing/2014/main" id="{26470EED-7400-83A2-976D-BBA48D7B89A2}"/>
              </a:ext>
            </a:extLst>
          </p:cNvPr>
          <p:cNvSpPr/>
          <p:nvPr/>
        </p:nvSpPr>
        <p:spPr>
          <a:xfrm>
            <a:off x="609600" y="1574800"/>
            <a:ext cx="6858000" cy="589280"/>
          </a:xfrm>
          <a:prstGeom prst="roundRect">
            <a:avLst>
              <a:gd name="adj" fmla="val 6000"/>
            </a:avLst>
          </a:prstGeom>
          <a:solidFill>
            <a:srgbClr val="DF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aghreb 1">
            <a:extLst>
              <a:ext uri="{FF2B5EF4-FFF2-40B4-BE49-F238E27FC236}">
                <a16:creationId xmlns:a16="http://schemas.microsoft.com/office/drawing/2014/main" id="{4EF35402-7D37-8116-2DA8-BCDC45FF62AF}"/>
              </a:ext>
            </a:extLst>
          </p:cNvPr>
          <p:cNvSpPr txBox="1"/>
          <p:nvPr/>
        </p:nvSpPr>
        <p:spPr>
          <a:xfrm>
            <a:off x="838200" y="1701800"/>
            <a:ext cx="6477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2B5F8A"/>
                </a:solidFill>
                <a:latin typeface="Calibri" panose="020F0502020204030204" pitchFamily="34" charset="0"/>
              </a:rPr>
              <a:t>Регион: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Магриб (побережье к западу от Египта).</a:t>
            </a:r>
          </a:p>
        </p:txBody>
      </p:sp>
      <p:sp>
        <p:nvSpPr>
          <p:cNvPr id="9" name="Maghreb 1 bar">
            <a:extLst>
              <a:ext uri="{FF2B5EF4-FFF2-40B4-BE49-F238E27FC236}">
                <a16:creationId xmlns:a16="http://schemas.microsoft.com/office/drawing/2014/main" id="{571C9FF7-A137-C7BB-33B4-7D6065599311}"/>
              </a:ext>
            </a:extLst>
          </p:cNvPr>
          <p:cNvSpPr/>
          <p:nvPr/>
        </p:nvSpPr>
        <p:spPr>
          <a:xfrm>
            <a:off x="711200" y="1701800"/>
            <a:ext cx="50800" cy="335280"/>
          </a:xfrm>
          <a:prstGeom prst="rect">
            <a:avLst/>
          </a:prstGeom>
          <a:solidFill>
            <a:srgbClr val="2B5F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aghreb 2 card">
            <a:extLst>
              <a:ext uri="{FF2B5EF4-FFF2-40B4-BE49-F238E27FC236}">
                <a16:creationId xmlns:a16="http://schemas.microsoft.com/office/drawing/2014/main" id="{D011BB72-4D48-E98C-7A01-1AB1643585E4}"/>
              </a:ext>
            </a:extLst>
          </p:cNvPr>
          <p:cNvSpPr/>
          <p:nvPr/>
        </p:nvSpPr>
        <p:spPr>
          <a:xfrm>
            <a:off x="609600" y="2291080"/>
            <a:ext cx="6858000" cy="924560"/>
          </a:xfrm>
          <a:prstGeom prst="roundRect">
            <a:avLst>
              <a:gd name="adj" fmla="val 6000"/>
            </a:avLst>
          </a:prstGeom>
          <a:solidFill>
            <a:srgbClr val="DF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ghreb 2">
            <a:extLst>
              <a:ext uri="{FF2B5EF4-FFF2-40B4-BE49-F238E27FC236}">
                <a16:creationId xmlns:a16="http://schemas.microsoft.com/office/drawing/2014/main" id="{C3D27865-0E15-B639-02D3-642D58EE2A21}"/>
              </a:ext>
            </a:extLst>
          </p:cNvPr>
          <p:cNvSpPr txBox="1"/>
          <p:nvPr/>
        </p:nvSpPr>
        <p:spPr>
          <a:xfrm>
            <a:off x="838200" y="2418080"/>
            <a:ext cx="6477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2B5F8A"/>
                </a:solidFill>
                <a:latin typeface="Calibri" panose="020F0502020204030204" pitchFamily="34" charset="0"/>
              </a:rPr>
              <a:t>Основные противники: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Испания и Османская империя.</a:t>
            </a:r>
          </a:p>
        </p:txBody>
      </p:sp>
      <p:sp>
        <p:nvSpPr>
          <p:cNvPr id="12" name="Maghreb 2 bar">
            <a:extLst>
              <a:ext uri="{FF2B5EF4-FFF2-40B4-BE49-F238E27FC236}">
                <a16:creationId xmlns:a16="http://schemas.microsoft.com/office/drawing/2014/main" id="{B6C23C76-9541-CAA5-CD50-C8C50F686FD8}"/>
              </a:ext>
            </a:extLst>
          </p:cNvPr>
          <p:cNvSpPr/>
          <p:nvPr/>
        </p:nvSpPr>
        <p:spPr>
          <a:xfrm>
            <a:off x="711200" y="2418080"/>
            <a:ext cx="50800" cy="670560"/>
          </a:xfrm>
          <a:prstGeom prst="rect">
            <a:avLst/>
          </a:prstGeom>
          <a:solidFill>
            <a:srgbClr val="2B5F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ghreb 3 card">
            <a:extLst>
              <a:ext uri="{FF2B5EF4-FFF2-40B4-BE49-F238E27FC236}">
                <a16:creationId xmlns:a16="http://schemas.microsoft.com/office/drawing/2014/main" id="{3273BA01-D7DC-AD2E-ADFD-FA476119EBD3}"/>
              </a:ext>
            </a:extLst>
          </p:cNvPr>
          <p:cNvSpPr/>
          <p:nvPr/>
        </p:nvSpPr>
        <p:spPr>
          <a:xfrm>
            <a:off x="609600" y="3342640"/>
            <a:ext cx="6858000" cy="1259840"/>
          </a:xfrm>
          <a:prstGeom prst="roundRect">
            <a:avLst>
              <a:gd name="adj" fmla="val 6000"/>
            </a:avLst>
          </a:prstGeom>
          <a:solidFill>
            <a:srgbClr val="DF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ghreb 3">
            <a:extLst>
              <a:ext uri="{FF2B5EF4-FFF2-40B4-BE49-F238E27FC236}">
                <a16:creationId xmlns:a16="http://schemas.microsoft.com/office/drawing/2014/main" id="{326CB183-DB7C-25B6-0210-07F00BAEA2F7}"/>
              </a:ext>
            </a:extLst>
          </p:cNvPr>
          <p:cNvSpPr txBox="1"/>
          <p:nvPr/>
        </p:nvSpPr>
        <p:spPr>
          <a:xfrm>
            <a:off x="838200" y="3469640"/>
            <a:ext cx="64770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2B5F8A"/>
                </a:solidFill>
                <a:latin typeface="Calibri" panose="020F0502020204030204" pitchFamily="34" charset="0"/>
              </a:rPr>
              <a:t>Ключевое событие: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Восстание 1516 года под руководством братьев-пиратов </a:t>
            </a:r>
            <a:r>
              <a:rPr lang="ru-RU" sz="2200" dirty="0" err="1">
                <a:solidFill>
                  <a:srgbClr val="2B2620"/>
                </a:solidFill>
                <a:latin typeface="Calibri" panose="020F0502020204030204" pitchFamily="34" charset="0"/>
              </a:rPr>
              <a:t>Аруджа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 и </a:t>
            </a:r>
            <a:r>
              <a:rPr lang="ru-RU" sz="2200" dirty="0" err="1">
                <a:solidFill>
                  <a:srgbClr val="2B2620"/>
                </a:solidFill>
                <a:latin typeface="Calibri" panose="020F0502020204030204" pitchFamily="34" charset="0"/>
              </a:rPr>
              <a:t>Хайраддина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 (Барбароссы).</a:t>
            </a:r>
          </a:p>
        </p:txBody>
      </p:sp>
      <p:sp>
        <p:nvSpPr>
          <p:cNvPr id="15" name="Maghreb 3 bar">
            <a:extLst>
              <a:ext uri="{FF2B5EF4-FFF2-40B4-BE49-F238E27FC236}">
                <a16:creationId xmlns:a16="http://schemas.microsoft.com/office/drawing/2014/main" id="{2197E459-92E1-5BA4-552A-BB92DC1F111C}"/>
              </a:ext>
            </a:extLst>
          </p:cNvPr>
          <p:cNvSpPr/>
          <p:nvPr/>
        </p:nvSpPr>
        <p:spPr>
          <a:xfrm>
            <a:off x="711200" y="3469640"/>
            <a:ext cx="50800" cy="1005840"/>
          </a:xfrm>
          <a:prstGeom prst="rect">
            <a:avLst/>
          </a:prstGeom>
          <a:solidFill>
            <a:srgbClr val="2B5F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aghreb 4 card">
            <a:extLst>
              <a:ext uri="{FF2B5EF4-FFF2-40B4-BE49-F238E27FC236}">
                <a16:creationId xmlns:a16="http://schemas.microsoft.com/office/drawing/2014/main" id="{6FDD8E49-F29C-4A21-12F3-C4931728DAEF}"/>
              </a:ext>
            </a:extLst>
          </p:cNvPr>
          <p:cNvSpPr/>
          <p:nvPr/>
        </p:nvSpPr>
        <p:spPr>
          <a:xfrm>
            <a:off x="609600" y="4729480"/>
            <a:ext cx="6858000" cy="924560"/>
          </a:xfrm>
          <a:prstGeom prst="roundRect">
            <a:avLst>
              <a:gd name="adj" fmla="val 6000"/>
            </a:avLst>
          </a:prstGeom>
          <a:solidFill>
            <a:srgbClr val="DF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aghreb 4">
            <a:extLst>
              <a:ext uri="{FF2B5EF4-FFF2-40B4-BE49-F238E27FC236}">
                <a16:creationId xmlns:a16="http://schemas.microsoft.com/office/drawing/2014/main" id="{558F32C9-ED70-8BBB-6845-321D5388F21B}"/>
              </a:ext>
            </a:extLst>
          </p:cNvPr>
          <p:cNvSpPr txBox="1"/>
          <p:nvPr/>
        </p:nvSpPr>
        <p:spPr>
          <a:xfrm>
            <a:off x="838200" y="4856480"/>
            <a:ext cx="6477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2B5F8A"/>
                </a:solidFill>
                <a:latin typeface="Calibri" panose="020F0502020204030204" pitchFamily="34" charset="0"/>
              </a:rPr>
              <a:t>Итог: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Создание пиратского государства в Алжире под властью Османской империи.</a:t>
            </a:r>
          </a:p>
        </p:txBody>
      </p:sp>
      <p:sp>
        <p:nvSpPr>
          <p:cNvPr id="18" name="Maghreb 4 bar">
            <a:extLst>
              <a:ext uri="{FF2B5EF4-FFF2-40B4-BE49-F238E27FC236}">
                <a16:creationId xmlns:a16="http://schemas.microsoft.com/office/drawing/2014/main" id="{CDC279B6-0C89-D361-7169-AC0D623EB388}"/>
              </a:ext>
            </a:extLst>
          </p:cNvPr>
          <p:cNvSpPr/>
          <p:nvPr/>
        </p:nvSpPr>
        <p:spPr>
          <a:xfrm>
            <a:off x="711200" y="4856480"/>
            <a:ext cx="50800" cy="670560"/>
          </a:xfrm>
          <a:prstGeom prst="rect">
            <a:avLst/>
          </a:prstGeom>
          <a:solidFill>
            <a:srgbClr val="2B5F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arbarossa brothers mount">
            <a:extLst>
              <a:ext uri="{FF2B5EF4-FFF2-40B4-BE49-F238E27FC236}">
                <a16:creationId xmlns:a16="http://schemas.microsoft.com/office/drawing/2014/main" id="{E24916BB-42C6-0531-FD8D-8A741A84D835}"/>
              </a:ext>
            </a:extLst>
          </p:cNvPr>
          <p:cNvSpPr/>
          <p:nvPr/>
        </p:nvSpPr>
        <p:spPr>
          <a:xfrm>
            <a:off x="8310033" y="965200"/>
            <a:ext cx="2734733" cy="3429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Barbarossa brothers" descr="Братья Арудж (Хоруц) и Хайраддин Барбаросса. Гравюра Игнатиуса Люкса, 1659–1713. Рейксмузеум, Амстердам">
            <a:extLst>
              <a:ext uri="{FF2B5EF4-FFF2-40B4-BE49-F238E27FC236}">
                <a16:creationId xmlns:a16="http://schemas.microsoft.com/office/drawing/2014/main" id="{520012C8-B03F-5FE4-29F9-7366499B8F6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633" y="1066800"/>
            <a:ext cx="2531533" cy="3225800"/>
          </a:xfrm>
          <a:prstGeom prst="rect">
            <a:avLst/>
          </a:prstGeom>
        </p:spPr>
      </p:pic>
      <p:pic>
        <p:nvPicPr>
          <p:cNvPr id="23" name="Algiers view" descr="Вид Алжира. Гравюра Марио Картаро, ок. 1580">
            <a:extLst>
              <a:ext uri="{FF2B5EF4-FFF2-40B4-BE49-F238E27FC236}">
                <a16:creationId xmlns:a16="http://schemas.microsoft.com/office/drawing/2014/main" id="{865ADD03-6CD6-8B6E-56CD-16A5BC992F1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572000"/>
            <a:ext cx="3810000" cy="1905000"/>
          </a:xfrm>
          <a:prstGeom prst="roundRect">
            <a:avLst>
              <a:gd name="adj" fmla="val 4000"/>
            </a:avLst>
          </a:prstGeom>
          <a:ln w="15875">
            <a:solidFill>
              <a:srgbClr val="2B5F8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D6944A0F-D11E-0648-85A3-62D54CB1438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609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57D8DE3-6BE9-DCEC-D8E2-23F4A57E1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94632A"/>
                </a:solidFill>
                <a:latin typeface="Bookman Old Style" panose="02050604050505020204" pitchFamily="18" charset="0"/>
              </a:rPr>
              <a:t>Центральная Африка: Бенин – могущество без христианства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6F43B958-E0C7-3B72-1BE0-8618CB0D6BB8}"/>
              </a:ext>
            </a:extLst>
          </p:cNvPr>
          <p:cNvCxnSpPr/>
          <p:nvPr/>
        </p:nvCxnSpPr>
        <p:spPr>
          <a:xfrm>
            <a:off x="609600" y="1340104"/>
            <a:ext cx="2286000" cy="0"/>
          </a:xfrm>
          <a:prstGeom prst="line">
            <a:avLst/>
          </a:prstGeom>
          <a:ln w="19050">
            <a:solidFill>
              <a:srgbClr val="9463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2BA88EF6-7F5F-E9B0-8039-FD85377B9013}"/>
              </a:ext>
            </a:extLst>
          </p:cNvPr>
          <p:cNvCxnSpPr/>
          <p:nvPr/>
        </p:nvCxnSpPr>
        <p:spPr>
          <a:xfrm>
            <a:off x="2971800" y="1340104"/>
            <a:ext cx="1447800" cy="0"/>
          </a:xfrm>
          <a:prstGeom prst="line">
            <a:avLst/>
          </a:prstGeom>
          <a:ln w="9525">
            <a:solidFill>
              <a:srgbClr val="C8B2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35CD122D-B0FA-2874-B46E-1536ECDC7903}"/>
              </a:ext>
            </a:extLst>
          </p:cNvPr>
          <p:cNvSpPr/>
          <p:nvPr/>
        </p:nvSpPr>
        <p:spPr>
          <a:xfrm>
            <a:off x="2895600" y="1295654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 4">
            <a:extLst>
              <a:ext uri="{FF2B5EF4-FFF2-40B4-BE49-F238E27FC236}">
                <a16:creationId xmlns:a16="http://schemas.microsoft.com/office/drawing/2014/main" id="{4A7D9B1E-3D16-B887-365F-2D2BB4112ACD}"/>
              </a:ext>
            </a:extLst>
          </p:cNvPr>
          <p:cNvSpPr txBox="1"/>
          <p:nvPr/>
        </p:nvSpPr>
        <p:spPr>
          <a:xfrm>
            <a:off x="609600" y="1543304"/>
            <a:ext cx="7620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A5462B"/>
                </a:solidFill>
                <a:latin typeface="Bookman Old Style" panose="02050604050505020204" pitchFamily="18" charset="0"/>
              </a:rPr>
              <a:t>Сильное государство, устоявшее перед влиянием</a:t>
            </a:r>
          </a:p>
        </p:txBody>
      </p:sp>
      <p:sp>
        <p:nvSpPr>
          <p:cNvPr id="7" name="Benin 1 card">
            <a:extLst>
              <a:ext uri="{FF2B5EF4-FFF2-40B4-BE49-F238E27FC236}">
                <a16:creationId xmlns:a16="http://schemas.microsoft.com/office/drawing/2014/main" id="{4446AEFE-50FD-F3DE-6962-477B5F4BCD75}"/>
              </a:ext>
            </a:extLst>
          </p:cNvPr>
          <p:cNvSpPr/>
          <p:nvPr/>
        </p:nvSpPr>
        <p:spPr>
          <a:xfrm>
            <a:off x="609600" y="2071624"/>
            <a:ext cx="6858000" cy="589280"/>
          </a:xfrm>
          <a:prstGeom prst="roundRect">
            <a:avLst>
              <a:gd name="adj" fmla="val 6000"/>
            </a:avLst>
          </a:prstGeom>
          <a:solidFill>
            <a:srgbClr val="F3E8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Benin 1">
            <a:extLst>
              <a:ext uri="{FF2B5EF4-FFF2-40B4-BE49-F238E27FC236}">
                <a16:creationId xmlns:a16="http://schemas.microsoft.com/office/drawing/2014/main" id="{53FE18EB-4ECD-814E-67CC-2870CEE7DD05}"/>
              </a:ext>
            </a:extLst>
          </p:cNvPr>
          <p:cNvSpPr txBox="1"/>
          <p:nvPr/>
        </p:nvSpPr>
        <p:spPr>
          <a:xfrm>
            <a:off x="838200" y="2198624"/>
            <a:ext cx="6477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94632A"/>
                </a:solidFill>
                <a:latin typeface="Calibri" panose="020F0502020204030204" pitchFamily="34" charset="0"/>
              </a:rPr>
              <a:t>География: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К северу от Гвинейского залива.</a:t>
            </a:r>
          </a:p>
        </p:txBody>
      </p:sp>
      <p:sp>
        <p:nvSpPr>
          <p:cNvPr id="9" name="Benin 1 bar">
            <a:extLst>
              <a:ext uri="{FF2B5EF4-FFF2-40B4-BE49-F238E27FC236}">
                <a16:creationId xmlns:a16="http://schemas.microsoft.com/office/drawing/2014/main" id="{269C24BE-64E6-FF59-4122-5F48030246CF}"/>
              </a:ext>
            </a:extLst>
          </p:cNvPr>
          <p:cNvSpPr/>
          <p:nvPr/>
        </p:nvSpPr>
        <p:spPr>
          <a:xfrm>
            <a:off x="711200" y="2198624"/>
            <a:ext cx="50800" cy="335280"/>
          </a:xfrm>
          <a:prstGeom prst="rect">
            <a:avLst/>
          </a:prstGeom>
          <a:solidFill>
            <a:srgbClr val="946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Benin 2 card">
            <a:extLst>
              <a:ext uri="{FF2B5EF4-FFF2-40B4-BE49-F238E27FC236}">
                <a16:creationId xmlns:a16="http://schemas.microsoft.com/office/drawing/2014/main" id="{15DDC3F0-3E4B-80F2-9603-672DE8D604F7}"/>
              </a:ext>
            </a:extLst>
          </p:cNvPr>
          <p:cNvSpPr/>
          <p:nvPr/>
        </p:nvSpPr>
        <p:spPr>
          <a:xfrm>
            <a:off x="609600" y="2787904"/>
            <a:ext cx="6858000" cy="924560"/>
          </a:xfrm>
          <a:prstGeom prst="roundRect">
            <a:avLst>
              <a:gd name="adj" fmla="val 6000"/>
            </a:avLst>
          </a:prstGeom>
          <a:solidFill>
            <a:srgbClr val="F3E8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Benin 2">
            <a:extLst>
              <a:ext uri="{FF2B5EF4-FFF2-40B4-BE49-F238E27FC236}">
                <a16:creationId xmlns:a16="http://schemas.microsoft.com/office/drawing/2014/main" id="{A7E77B55-AF47-3ED9-25EB-0E162BDE20DA}"/>
              </a:ext>
            </a:extLst>
          </p:cNvPr>
          <p:cNvSpPr txBox="1"/>
          <p:nvPr/>
        </p:nvSpPr>
        <p:spPr>
          <a:xfrm>
            <a:off x="838200" y="2914904"/>
            <a:ext cx="6477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94632A"/>
                </a:solidFill>
                <a:latin typeface="Calibri" panose="020F0502020204030204" pitchFamily="34" charset="0"/>
              </a:rPr>
              <a:t>Характеристика: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Крупное государство, подчинившее соседние народы.</a:t>
            </a:r>
          </a:p>
        </p:txBody>
      </p:sp>
      <p:sp>
        <p:nvSpPr>
          <p:cNvPr id="12" name="Benin 2 bar">
            <a:extLst>
              <a:ext uri="{FF2B5EF4-FFF2-40B4-BE49-F238E27FC236}">
                <a16:creationId xmlns:a16="http://schemas.microsoft.com/office/drawing/2014/main" id="{4F374F28-FF57-1D16-7D95-4579E21158E4}"/>
              </a:ext>
            </a:extLst>
          </p:cNvPr>
          <p:cNvSpPr/>
          <p:nvPr/>
        </p:nvSpPr>
        <p:spPr>
          <a:xfrm>
            <a:off x="711200" y="2914904"/>
            <a:ext cx="50800" cy="670560"/>
          </a:xfrm>
          <a:prstGeom prst="rect">
            <a:avLst/>
          </a:prstGeom>
          <a:solidFill>
            <a:srgbClr val="946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enin 3 card">
            <a:extLst>
              <a:ext uri="{FF2B5EF4-FFF2-40B4-BE49-F238E27FC236}">
                <a16:creationId xmlns:a16="http://schemas.microsoft.com/office/drawing/2014/main" id="{F049AB32-F178-D57A-4D3A-309AC9639628}"/>
              </a:ext>
            </a:extLst>
          </p:cNvPr>
          <p:cNvSpPr/>
          <p:nvPr/>
        </p:nvSpPr>
        <p:spPr>
          <a:xfrm>
            <a:off x="609600" y="3839464"/>
            <a:ext cx="6858000" cy="924560"/>
          </a:xfrm>
          <a:prstGeom prst="roundRect">
            <a:avLst>
              <a:gd name="adj" fmla="val 6000"/>
            </a:avLst>
          </a:prstGeom>
          <a:solidFill>
            <a:srgbClr val="F3E8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Benin 3">
            <a:extLst>
              <a:ext uri="{FF2B5EF4-FFF2-40B4-BE49-F238E27FC236}">
                <a16:creationId xmlns:a16="http://schemas.microsoft.com/office/drawing/2014/main" id="{7B5348F2-8105-B131-549C-E8BE66CADD83}"/>
              </a:ext>
            </a:extLst>
          </p:cNvPr>
          <p:cNvSpPr txBox="1"/>
          <p:nvPr/>
        </p:nvSpPr>
        <p:spPr>
          <a:xfrm>
            <a:off x="838200" y="3966464"/>
            <a:ext cx="6477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94632A"/>
                </a:solidFill>
                <a:latin typeface="Calibri" panose="020F0502020204030204" pitchFamily="34" charset="0"/>
              </a:rPr>
              <a:t>Отношения с Европой: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Активная торговля с португальцами.</a:t>
            </a:r>
          </a:p>
        </p:txBody>
      </p:sp>
      <p:sp>
        <p:nvSpPr>
          <p:cNvPr id="15" name="Benin 3 bar">
            <a:extLst>
              <a:ext uri="{FF2B5EF4-FFF2-40B4-BE49-F238E27FC236}">
                <a16:creationId xmlns:a16="http://schemas.microsoft.com/office/drawing/2014/main" id="{32D162D9-D2E8-63B5-480D-C9BACFDE51D9}"/>
              </a:ext>
            </a:extLst>
          </p:cNvPr>
          <p:cNvSpPr/>
          <p:nvPr/>
        </p:nvSpPr>
        <p:spPr>
          <a:xfrm>
            <a:off x="711200" y="3966464"/>
            <a:ext cx="50800" cy="670560"/>
          </a:xfrm>
          <a:prstGeom prst="rect">
            <a:avLst/>
          </a:prstGeom>
          <a:solidFill>
            <a:srgbClr val="946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Benin 4 card">
            <a:extLst>
              <a:ext uri="{FF2B5EF4-FFF2-40B4-BE49-F238E27FC236}">
                <a16:creationId xmlns:a16="http://schemas.microsoft.com/office/drawing/2014/main" id="{F4D8B249-CDAD-12C8-0B5E-AC909A972B9E}"/>
              </a:ext>
            </a:extLst>
          </p:cNvPr>
          <p:cNvSpPr/>
          <p:nvPr/>
        </p:nvSpPr>
        <p:spPr>
          <a:xfrm>
            <a:off x="609600" y="4891024"/>
            <a:ext cx="6858000" cy="924560"/>
          </a:xfrm>
          <a:prstGeom prst="roundRect">
            <a:avLst>
              <a:gd name="adj" fmla="val 6000"/>
            </a:avLst>
          </a:prstGeom>
          <a:solidFill>
            <a:srgbClr val="F3E8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Benin 4">
            <a:extLst>
              <a:ext uri="{FF2B5EF4-FFF2-40B4-BE49-F238E27FC236}">
                <a16:creationId xmlns:a16="http://schemas.microsoft.com/office/drawing/2014/main" id="{D58B38B4-43A5-8066-41B5-412D22B5CA84}"/>
              </a:ext>
            </a:extLst>
          </p:cNvPr>
          <p:cNvSpPr txBox="1"/>
          <p:nvPr/>
        </p:nvSpPr>
        <p:spPr>
          <a:xfrm>
            <a:off x="838200" y="5018024"/>
            <a:ext cx="6477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94632A"/>
                </a:solidFill>
                <a:latin typeface="Calibri" panose="020F0502020204030204" pitchFamily="34" charset="0"/>
              </a:rPr>
              <a:t>Христианизация: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Попытки португальцев проповедовать христианство не увенчались успехом.</a:t>
            </a:r>
          </a:p>
        </p:txBody>
      </p:sp>
      <p:sp>
        <p:nvSpPr>
          <p:cNvPr id="18" name="Benin 4 bar">
            <a:extLst>
              <a:ext uri="{FF2B5EF4-FFF2-40B4-BE49-F238E27FC236}">
                <a16:creationId xmlns:a16="http://schemas.microsoft.com/office/drawing/2014/main" id="{00533241-241B-9B6F-9BD6-B133E5241786}"/>
              </a:ext>
            </a:extLst>
          </p:cNvPr>
          <p:cNvSpPr/>
          <p:nvPr/>
        </p:nvSpPr>
        <p:spPr>
          <a:xfrm>
            <a:off x="711200" y="5018024"/>
            <a:ext cx="50800" cy="670560"/>
          </a:xfrm>
          <a:prstGeom prst="rect">
            <a:avLst/>
          </a:prstGeom>
          <a:solidFill>
            <a:srgbClr val="946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Guinea map mount">
            <a:extLst>
              <a:ext uri="{FF2B5EF4-FFF2-40B4-BE49-F238E27FC236}">
                <a16:creationId xmlns:a16="http://schemas.microsoft.com/office/drawing/2014/main" id="{548452E5-85E7-0DC8-833C-EBBAA10B3E58}"/>
              </a:ext>
            </a:extLst>
          </p:cNvPr>
          <p:cNvSpPr/>
          <p:nvPr/>
        </p:nvSpPr>
        <p:spPr>
          <a:xfrm>
            <a:off x="7772400" y="2071624"/>
            <a:ext cx="3810000" cy="224388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Guinea map" descr="Гвинейский залив и низовья Нигера (современная картографическая основа); отмечено положение Бенина">
            <a:extLst>
              <a:ext uri="{FF2B5EF4-FFF2-40B4-BE49-F238E27FC236}">
                <a16:creationId xmlns:a16="http://schemas.microsoft.com/office/drawing/2014/main" id="{5814B4A9-D853-071A-9D12-49442056933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2147824"/>
            <a:ext cx="3657600" cy="2091482"/>
          </a:xfrm>
          <a:prstGeom prst="rect">
            <a:avLst/>
          </a:prstGeom>
        </p:spPr>
      </p:pic>
      <p:sp>
        <p:nvSpPr>
          <p:cNvPr id="22" name="Map marker">
            <a:extLst>
              <a:ext uri="{FF2B5EF4-FFF2-40B4-BE49-F238E27FC236}">
                <a16:creationId xmlns:a16="http://schemas.microsoft.com/office/drawing/2014/main" id="{19C113BE-BA63-EEE9-24B6-3D1A9BCF2899}"/>
              </a:ext>
            </a:extLst>
          </p:cNvPr>
          <p:cNvSpPr/>
          <p:nvPr/>
        </p:nvSpPr>
        <p:spPr>
          <a:xfrm>
            <a:off x="9285260" y="3066571"/>
            <a:ext cx="165100" cy="165100"/>
          </a:xfrm>
          <a:prstGeom prst="ellipse">
            <a:avLst/>
          </a:prstGeom>
          <a:solidFill>
            <a:srgbClr val="A5462B"/>
          </a:solidFill>
          <a:ln w="25400">
            <a:solidFill>
              <a:srgbClr val="FFFFFF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Label Бенин">
            <a:extLst>
              <a:ext uri="{FF2B5EF4-FFF2-40B4-BE49-F238E27FC236}">
                <a16:creationId xmlns:a16="http://schemas.microsoft.com/office/drawing/2014/main" id="{07465D16-36A1-E629-BBD6-0C897771EB05}"/>
              </a:ext>
            </a:extLst>
          </p:cNvPr>
          <p:cNvSpPr txBox="1"/>
          <p:nvPr/>
        </p:nvSpPr>
        <p:spPr>
          <a:xfrm>
            <a:off x="9494810" y="2768121"/>
            <a:ext cx="1143000" cy="259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00" b="1" dirty="0">
                <a:solidFill>
                  <a:srgbClr val="A5462B"/>
                </a:solidFill>
                <a:effectLst>
                  <a:glow rad="63500">
                    <a:srgbClr val="FFFFFF">
                      <a:alpha val="80000"/>
                    </a:srgbClr>
                  </a:glow>
                </a:effectLst>
                <a:latin typeface="Bookman Old Style" panose="02050604050505020204" pitchFamily="18" charset="0"/>
              </a:rPr>
              <a:t>Бенин</a:t>
            </a:r>
          </a:p>
        </p:txBody>
      </p:sp>
      <p:sp>
        <p:nvSpPr>
          <p:cNvPr id="24" name="Label Гвинейского залива">
            <a:extLst>
              <a:ext uri="{FF2B5EF4-FFF2-40B4-BE49-F238E27FC236}">
                <a16:creationId xmlns:a16="http://schemas.microsoft.com/office/drawing/2014/main" id="{4B27648F-F5FA-4380-C654-0424E17C5878}"/>
              </a:ext>
            </a:extLst>
          </p:cNvPr>
          <p:cNvSpPr txBox="1"/>
          <p:nvPr/>
        </p:nvSpPr>
        <p:spPr>
          <a:xfrm>
            <a:off x="8138885" y="3640236"/>
            <a:ext cx="2032000" cy="198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300" b="1" dirty="0">
                <a:solidFill>
                  <a:srgbClr val="2B5F8A"/>
                </a:solidFill>
                <a:effectLst>
                  <a:glow rad="63500">
                    <a:srgbClr val="FFFFFF">
                      <a:alpha val="80000"/>
                    </a:srgbClr>
                  </a:glow>
                </a:effectLst>
                <a:latin typeface="Bookman Old Style" panose="02050604050505020204" pitchFamily="18" charset="0"/>
              </a:rPr>
              <a:t>Гвинейского залива</a:t>
            </a:r>
          </a:p>
        </p:txBody>
      </p:sp>
      <p:sp>
        <p:nvSpPr>
          <p:cNvPr id="25" name="Idia plate">
            <a:extLst>
              <a:ext uri="{FF2B5EF4-FFF2-40B4-BE49-F238E27FC236}">
                <a16:creationId xmlns:a16="http://schemas.microsoft.com/office/drawing/2014/main" id="{75F0633F-8502-D8AF-44E0-A10A16AD2328}"/>
              </a:ext>
            </a:extLst>
          </p:cNvPr>
          <p:cNvSpPr/>
          <p:nvPr/>
        </p:nvSpPr>
        <p:spPr>
          <a:xfrm>
            <a:off x="7772400" y="4470400"/>
            <a:ext cx="1778000" cy="2032000"/>
          </a:xfrm>
          <a:prstGeom prst="roundRect">
            <a:avLst>
              <a:gd name="adj" fmla="val 4000"/>
            </a:avLst>
          </a:prstGeom>
          <a:solidFill>
            <a:srgbClr val="F3E8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Idia mask" descr="Маска-подвеска царицы-матери Идии, слоновая кость, XVI в. Королевство Бенин. Британский музей">
            <a:extLst>
              <a:ext uri="{FF2B5EF4-FFF2-40B4-BE49-F238E27FC236}">
                <a16:creationId xmlns:a16="http://schemas.microsoft.com/office/drawing/2014/main" id="{A61AA67E-6CDE-1CE7-93C0-6F33A5B277C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400" y="4572000"/>
            <a:ext cx="1524000" cy="1828800"/>
          </a:xfrm>
          <a:prstGeom prst="rect">
            <a:avLst/>
          </a:prstGeom>
        </p:spPr>
      </p:pic>
      <p:sp>
        <p:nvSpPr>
          <p:cNvPr id="28" name="Plaque plate">
            <a:extLst>
              <a:ext uri="{FF2B5EF4-FFF2-40B4-BE49-F238E27FC236}">
                <a16:creationId xmlns:a16="http://schemas.microsoft.com/office/drawing/2014/main" id="{11D5B723-7FA0-AABF-02CB-B5AD6736ECEA}"/>
              </a:ext>
            </a:extLst>
          </p:cNvPr>
          <p:cNvSpPr/>
          <p:nvPr/>
        </p:nvSpPr>
        <p:spPr>
          <a:xfrm>
            <a:off x="9702800" y="4470400"/>
            <a:ext cx="1879600" cy="2032000"/>
          </a:xfrm>
          <a:prstGeom prst="roundRect">
            <a:avLst>
              <a:gd name="adj" fmla="val 4000"/>
            </a:avLst>
          </a:prstGeom>
          <a:solidFill>
            <a:srgbClr val="F3E8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Benin plaque" descr="Бенинская латунная пластина: оба (правитель) верхом со свитой, 1550–1680. Метрополитен-музей">
            <a:extLst>
              <a:ext uri="{FF2B5EF4-FFF2-40B4-BE49-F238E27FC236}">
                <a16:creationId xmlns:a16="http://schemas.microsoft.com/office/drawing/2014/main" id="{12FFA4C0-2919-827E-A8BD-E43C938BC45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4572000"/>
            <a:ext cx="1676400" cy="1828800"/>
          </a:xfrm>
          <a:prstGeom prst="rect">
            <a:avLst/>
          </a:prstGeom>
        </p:spPr>
      </p:pic>
      <p:sp>
        <p:nvSpPr>
          <p:cNvPr id="31" name="Signature 100ballnik.com">
            <a:extLst>
              <a:ext uri="{FF2B5EF4-FFF2-40B4-BE49-F238E27FC236}">
                <a16:creationId xmlns:a16="http://schemas.microsoft.com/office/drawing/2014/main" id="{696238DD-9A3D-D299-C27C-C4F446A30EC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742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7B45F51-AAA2-2EEA-40F4-1049D186A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3C4B8E"/>
                </a:solidFill>
                <a:latin typeface="Bookman Old Style" panose="02050604050505020204" pitchFamily="18" charset="0"/>
              </a:rPr>
              <a:t>Центральная Африка: Конго – союзник и жертва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B733DAED-6CEF-F52B-E36B-47D038ACE779}"/>
              </a:ext>
            </a:extLst>
          </p:cNvPr>
          <p:cNvCxnSpPr/>
          <p:nvPr/>
        </p:nvCxnSpPr>
        <p:spPr>
          <a:xfrm>
            <a:off x="609600" y="847852"/>
            <a:ext cx="2286000" cy="0"/>
          </a:xfrm>
          <a:prstGeom prst="line">
            <a:avLst/>
          </a:prstGeom>
          <a:ln w="19050">
            <a:solidFill>
              <a:srgbClr val="3C4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2C63C44F-F73C-6FD1-5D3A-AE73D6BC62F6}"/>
              </a:ext>
            </a:extLst>
          </p:cNvPr>
          <p:cNvCxnSpPr/>
          <p:nvPr/>
        </p:nvCxnSpPr>
        <p:spPr>
          <a:xfrm>
            <a:off x="2971800" y="847852"/>
            <a:ext cx="1447800" cy="0"/>
          </a:xfrm>
          <a:prstGeom prst="line">
            <a:avLst/>
          </a:prstGeom>
          <a:ln w="9525">
            <a:solidFill>
              <a:srgbClr val="C8B2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38D850C8-01CF-C22E-AC95-31205F1CD7A5}"/>
              </a:ext>
            </a:extLst>
          </p:cNvPr>
          <p:cNvSpPr/>
          <p:nvPr/>
        </p:nvSpPr>
        <p:spPr>
          <a:xfrm>
            <a:off x="2895600" y="803402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 5">
            <a:extLst>
              <a:ext uri="{FF2B5EF4-FFF2-40B4-BE49-F238E27FC236}">
                <a16:creationId xmlns:a16="http://schemas.microsoft.com/office/drawing/2014/main" id="{A57330E9-97DC-E306-E287-94C85CCC4DD7}"/>
              </a:ext>
            </a:extLst>
          </p:cNvPr>
          <p:cNvSpPr txBox="1"/>
          <p:nvPr/>
        </p:nvSpPr>
        <p:spPr>
          <a:xfrm>
            <a:off x="609600" y="1066800"/>
            <a:ext cx="7112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A5462B"/>
                </a:solidFill>
                <a:latin typeface="Bookman Old Style" panose="02050604050505020204" pitchFamily="18" charset="0"/>
              </a:rPr>
              <a:t>Попытка европеизации и её последствия</a:t>
            </a:r>
          </a:p>
        </p:txBody>
      </p:sp>
      <p:sp>
        <p:nvSpPr>
          <p:cNvPr id="7" name="Kongo 1 card">
            <a:extLst>
              <a:ext uri="{FF2B5EF4-FFF2-40B4-BE49-F238E27FC236}">
                <a16:creationId xmlns:a16="http://schemas.microsoft.com/office/drawing/2014/main" id="{E3FC4AE1-C95F-3EBC-DC89-1990B1FF5B55}"/>
              </a:ext>
            </a:extLst>
          </p:cNvPr>
          <p:cNvSpPr/>
          <p:nvPr/>
        </p:nvSpPr>
        <p:spPr>
          <a:xfrm>
            <a:off x="609600" y="1574800"/>
            <a:ext cx="6858000" cy="955040"/>
          </a:xfrm>
          <a:prstGeom prst="roundRect">
            <a:avLst>
              <a:gd name="adj" fmla="val 6000"/>
            </a:avLst>
          </a:prstGeom>
          <a:solidFill>
            <a:srgbClr val="E3E6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Kongo 1">
            <a:extLst>
              <a:ext uri="{FF2B5EF4-FFF2-40B4-BE49-F238E27FC236}">
                <a16:creationId xmlns:a16="http://schemas.microsoft.com/office/drawing/2014/main" id="{811BD5EC-C0C7-EB9D-60AB-BB60A9C51CD6}"/>
              </a:ext>
            </a:extLst>
          </p:cNvPr>
          <p:cNvSpPr txBox="1"/>
          <p:nvPr/>
        </p:nvSpPr>
        <p:spPr>
          <a:xfrm>
            <a:off x="838200" y="1701800"/>
            <a:ext cx="6477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3C4B8E"/>
                </a:solidFill>
                <a:latin typeface="Calibri" panose="020F0502020204030204" pitchFamily="34" charset="0"/>
              </a:rPr>
              <a:t>Правитель-реформатор: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</a:t>
            </a:r>
            <a:r>
              <a:rPr lang="ru-RU" sz="2300" b="1" dirty="0" err="1">
                <a:solidFill>
                  <a:srgbClr val="3C4B8E"/>
                </a:solidFill>
                <a:latin typeface="Bookman Old Style" panose="02050604050505020204" pitchFamily="18" charset="0"/>
              </a:rPr>
              <a:t>Афонсу</a:t>
            </a:r>
            <a:r>
              <a:rPr lang="ru-RU" sz="2300" b="1" dirty="0">
                <a:solidFill>
                  <a:srgbClr val="3C4B8E"/>
                </a:solidFill>
                <a:latin typeface="Bookman Old Style" panose="02050604050505020204" pitchFamily="18" charset="0"/>
              </a:rPr>
              <a:t> I (1506–1543)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, принявший христианство.</a:t>
            </a:r>
          </a:p>
        </p:txBody>
      </p:sp>
      <p:sp>
        <p:nvSpPr>
          <p:cNvPr id="9" name="Kongo 1 bar">
            <a:extLst>
              <a:ext uri="{FF2B5EF4-FFF2-40B4-BE49-F238E27FC236}">
                <a16:creationId xmlns:a16="http://schemas.microsoft.com/office/drawing/2014/main" id="{CE84B68D-BB72-19AE-C2C6-CEA343E9C4CA}"/>
              </a:ext>
            </a:extLst>
          </p:cNvPr>
          <p:cNvSpPr/>
          <p:nvPr/>
        </p:nvSpPr>
        <p:spPr>
          <a:xfrm>
            <a:off x="711200" y="1701800"/>
            <a:ext cx="50800" cy="701040"/>
          </a:xfrm>
          <a:prstGeom prst="rect">
            <a:avLst/>
          </a:prstGeom>
          <a:solidFill>
            <a:srgbClr val="3C4B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Kongo 2 card">
            <a:extLst>
              <a:ext uri="{FF2B5EF4-FFF2-40B4-BE49-F238E27FC236}">
                <a16:creationId xmlns:a16="http://schemas.microsoft.com/office/drawing/2014/main" id="{84998D35-6A80-2BEB-DC44-B6634CD70B34}"/>
              </a:ext>
            </a:extLst>
          </p:cNvPr>
          <p:cNvSpPr/>
          <p:nvPr/>
        </p:nvSpPr>
        <p:spPr>
          <a:xfrm>
            <a:off x="609600" y="2656840"/>
            <a:ext cx="6858000" cy="924560"/>
          </a:xfrm>
          <a:prstGeom prst="roundRect">
            <a:avLst>
              <a:gd name="adj" fmla="val 6000"/>
            </a:avLst>
          </a:prstGeom>
          <a:solidFill>
            <a:srgbClr val="E3E6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Kongo 2">
            <a:extLst>
              <a:ext uri="{FF2B5EF4-FFF2-40B4-BE49-F238E27FC236}">
                <a16:creationId xmlns:a16="http://schemas.microsoft.com/office/drawing/2014/main" id="{989D1794-B69A-3582-09CA-C95A3652EB70}"/>
              </a:ext>
            </a:extLst>
          </p:cNvPr>
          <p:cNvSpPr txBox="1"/>
          <p:nvPr/>
        </p:nvSpPr>
        <p:spPr>
          <a:xfrm>
            <a:off x="838200" y="2783840"/>
            <a:ext cx="6477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3C4B8E"/>
                </a:solidFill>
                <a:latin typeface="Calibri" panose="020F0502020204030204" pitchFamily="34" charset="0"/>
              </a:rPr>
              <a:t>Цели: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Европеизация страны по португальскому образцу.</a:t>
            </a:r>
          </a:p>
        </p:txBody>
      </p:sp>
      <p:sp>
        <p:nvSpPr>
          <p:cNvPr id="12" name="Kongo 2 bar">
            <a:extLst>
              <a:ext uri="{FF2B5EF4-FFF2-40B4-BE49-F238E27FC236}">
                <a16:creationId xmlns:a16="http://schemas.microsoft.com/office/drawing/2014/main" id="{C3B9C649-BCB2-159C-8FE7-BABF15B09471}"/>
              </a:ext>
            </a:extLst>
          </p:cNvPr>
          <p:cNvSpPr/>
          <p:nvPr/>
        </p:nvSpPr>
        <p:spPr>
          <a:xfrm>
            <a:off x="711200" y="2783840"/>
            <a:ext cx="50800" cy="670560"/>
          </a:xfrm>
          <a:prstGeom prst="rect">
            <a:avLst/>
          </a:prstGeom>
          <a:solidFill>
            <a:srgbClr val="3C4B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Kongo 3 card">
            <a:extLst>
              <a:ext uri="{FF2B5EF4-FFF2-40B4-BE49-F238E27FC236}">
                <a16:creationId xmlns:a16="http://schemas.microsoft.com/office/drawing/2014/main" id="{522DA0FF-E92D-1692-F38F-EC0ECDFBB0B9}"/>
              </a:ext>
            </a:extLst>
          </p:cNvPr>
          <p:cNvSpPr/>
          <p:nvPr/>
        </p:nvSpPr>
        <p:spPr>
          <a:xfrm>
            <a:off x="609600" y="3708400"/>
            <a:ext cx="6858000" cy="924560"/>
          </a:xfrm>
          <a:prstGeom prst="roundRect">
            <a:avLst>
              <a:gd name="adj" fmla="val 6000"/>
            </a:avLst>
          </a:prstGeom>
          <a:solidFill>
            <a:srgbClr val="E3E6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Kongo 3">
            <a:extLst>
              <a:ext uri="{FF2B5EF4-FFF2-40B4-BE49-F238E27FC236}">
                <a16:creationId xmlns:a16="http://schemas.microsoft.com/office/drawing/2014/main" id="{B3598F9F-0A0E-531E-AE8E-369BFBBC6321}"/>
              </a:ext>
            </a:extLst>
          </p:cNvPr>
          <p:cNvSpPr txBox="1"/>
          <p:nvPr/>
        </p:nvSpPr>
        <p:spPr>
          <a:xfrm>
            <a:off x="838200" y="3835400"/>
            <a:ext cx="6477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3C4B8E"/>
                </a:solidFill>
                <a:latin typeface="Calibri" panose="020F0502020204030204" pitchFamily="34" charset="0"/>
              </a:rPr>
              <a:t>Противоречие: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Финансирование реформ за счёт работорговли.</a:t>
            </a:r>
          </a:p>
        </p:txBody>
      </p:sp>
      <p:sp>
        <p:nvSpPr>
          <p:cNvPr id="15" name="Kongo 3 bar">
            <a:extLst>
              <a:ext uri="{FF2B5EF4-FFF2-40B4-BE49-F238E27FC236}">
                <a16:creationId xmlns:a16="http://schemas.microsoft.com/office/drawing/2014/main" id="{02E746FD-8E4E-288F-31E3-B2D5CA10BC98}"/>
              </a:ext>
            </a:extLst>
          </p:cNvPr>
          <p:cNvSpPr/>
          <p:nvPr/>
        </p:nvSpPr>
        <p:spPr>
          <a:xfrm>
            <a:off x="711200" y="3835400"/>
            <a:ext cx="50800" cy="670560"/>
          </a:xfrm>
          <a:prstGeom prst="rect">
            <a:avLst/>
          </a:prstGeom>
          <a:solidFill>
            <a:srgbClr val="3C4B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Kongo 4 card">
            <a:extLst>
              <a:ext uri="{FF2B5EF4-FFF2-40B4-BE49-F238E27FC236}">
                <a16:creationId xmlns:a16="http://schemas.microsoft.com/office/drawing/2014/main" id="{BC393141-C7BD-156A-3DAB-DC6E7184299F}"/>
              </a:ext>
            </a:extLst>
          </p:cNvPr>
          <p:cNvSpPr/>
          <p:nvPr/>
        </p:nvSpPr>
        <p:spPr>
          <a:xfrm>
            <a:off x="609600" y="4759960"/>
            <a:ext cx="6858000" cy="924560"/>
          </a:xfrm>
          <a:prstGeom prst="roundRect">
            <a:avLst>
              <a:gd name="adj" fmla="val 6000"/>
            </a:avLst>
          </a:prstGeom>
          <a:solidFill>
            <a:srgbClr val="E3E6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Kongo 4">
            <a:extLst>
              <a:ext uri="{FF2B5EF4-FFF2-40B4-BE49-F238E27FC236}">
                <a16:creationId xmlns:a16="http://schemas.microsoft.com/office/drawing/2014/main" id="{466274F4-779F-C0CD-29DA-646F20D2D696}"/>
              </a:ext>
            </a:extLst>
          </p:cNvPr>
          <p:cNvSpPr txBox="1"/>
          <p:nvPr/>
        </p:nvSpPr>
        <p:spPr>
          <a:xfrm>
            <a:off x="838200" y="4886960"/>
            <a:ext cx="6477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3C4B8E"/>
                </a:solidFill>
                <a:latin typeface="Calibri" panose="020F0502020204030204" pitchFamily="34" charset="0"/>
              </a:rPr>
              <a:t>Итог: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Рост зависимости от Португалии, военное поражение и распад государства в </a:t>
            </a:r>
            <a:r>
              <a:rPr lang="ru-RU" sz="2200" b="1" dirty="0">
                <a:solidFill>
                  <a:srgbClr val="A5462B"/>
                </a:solidFill>
                <a:latin typeface="Calibri" panose="020F0502020204030204" pitchFamily="34" charset="0"/>
              </a:rPr>
              <a:t>1665 году.</a:t>
            </a:r>
          </a:p>
        </p:txBody>
      </p:sp>
      <p:sp>
        <p:nvSpPr>
          <p:cNvPr id="18" name="Kongo 4 bar">
            <a:extLst>
              <a:ext uri="{FF2B5EF4-FFF2-40B4-BE49-F238E27FC236}">
                <a16:creationId xmlns:a16="http://schemas.microsoft.com/office/drawing/2014/main" id="{1908EEEC-EE56-174F-EF0F-0C13EE42B64F}"/>
              </a:ext>
            </a:extLst>
          </p:cNvPr>
          <p:cNvSpPr/>
          <p:nvPr/>
        </p:nvSpPr>
        <p:spPr>
          <a:xfrm>
            <a:off x="711200" y="4886960"/>
            <a:ext cx="50800" cy="670560"/>
          </a:xfrm>
          <a:prstGeom prst="rect">
            <a:avLst/>
          </a:prstGeom>
          <a:solidFill>
            <a:srgbClr val="3C4B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Kongo audience mount">
            <a:extLst>
              <a:ext uri="{FF2B5EF4-FFF2-40B4-BE49-F238E27FC236}">
                <a16:creationId xmlns:a16="http://schemas.microsoft.com/office/drawing/2014/main" id="{576F306E-FD3E-AED0-0BF5-24BAEECB5AD4}"/>
              </a:ext>
            </a:extLst>
          </p:cNvPr>
          <p:cNvSpPr/>
          <p:nvPr/>
        </p:nvSpPr>
        <p:spPr>
          <a:xfrm>
            <a:off x="7772400" y="965200"/>
            <a:ext cx="3810000" cy="5156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Kongo audience" descr="Король Конго принимает голландское посольство. Гравюра 1747 г. по рисунку из книги О. Даппера «Описание Африки» (1668). Королевская библиотека Нидерландов">
            <a:extLst>
              <a:ext uri="{FF2B5EF4-FFF2-40B4-BE49-F238E27FC236}">
                <a16:creationId xmlns:a16="http://schemas.microsoft.com/office/drawing/2014/main" id="{C5599754-7300-85B1-AA9E-6980397BD4B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1066800"/>
            <a:ext cx="3606800" cy="4953000"/>
          </a:xfrm>
          <a:prstGeom prst="rect">
            <a:avLst/>
          </a:prstGeom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5C2ECA5E-A1A6-8794-A86C-6A2D03F27C3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059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4E0E9D8-D068-41BA-4933-9D39D5D31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2E6B49"/>
                </a:solidFill>
                <a:latin typeface="Bookman Old Style" panose="02050604050505020204" pitchFamily="18" charset="0"/>
              </a:rPr>
              <a:t>Восточная Африка: Эфиопия – древняя христианская империя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3D8FCCCF-5745-D1D3-8E72-189C786A1ACB}"/>
              </a:ext>
            </a:extLst>
          </p:cNvPr>
          <p:cNvCxnSpPr/>
          <p:nvPr/>
        </p:nvCxnSpPr>
        <p:spPr>
          <a:xfrm>
            <a:off x="609600" y="1340104"/>
            <a:ext cx="2286000" cy="0"/>
          </a:xfrm>
          <a:prstGeom prst="line">
            <a:avLst/>
          </a:prstGeom>
          <a:ln w="19050">
            <a:solidFill>
              <a:srgbClr val="2E6B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A89ED8FE-F16B-01BF-7B49-99A71D75F9D4}"/>
              </a:ext>
            </a:extLst>
          </p:cNvPr>
          <p:cNvCxnSpPr/>
          <p:nvPr/>
        </p:nvCxnSpPr>
        <p:spPr>
          <a:xfrm>
            <a:off x="2971800" y="1340104"/>
            <a:ext cx="1447800" cy="0"/>
          </a:xfrm>
          <a:prstGeom prst="line">
            <a:avLst/>
          </a:prstGeom>
          <a:ln w="9525">
            <a:solidFill>
              <a:srgbClr val="C8B2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976412BF-F9E3-B798-6553-FED10A724FF7}"/>
              </a:ext>
            </a:extLst>
          </p:cNvPr>
          <p:cNvSpPr/>
          <p:nvPr/>
        </p:nvSpPr>
        <p:spPr>
          <a:xfrm>
            <a:off x="2895600" y="1295654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 6">
            <a:extLst>
              <a:ext uri="{FF2B5EF4-FFF2-40B4-BE49-F238E27FC236}">
                <a16:creationId xmlns:a16="http://schemas.microsoft.com/office/drawing/2014/main" id="{8A6CEFD1-79CC-75DB-149E-4DC66EA97196}"/>
              </a:ext>
            </a:extLst>
          </p:cNvPr>
          <p:cNvSpPr txBox="1"/>
          <p:nvPr/>
        </p:nvSpPr>
        <p:spPr>
          <a:xfrm>
            <a:off x="5588000" y="1543304"/>
            <a:ext cx="59944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B3862A"/>
                </a:solidFill>
                <a:latin typeface="Bookman Old Style" panose="02050604050505020204" pitchFamily="18" charset="0"/>
              </a:rPr>
              <a:t>Борьба за веру и независимость</a:t>
            </a:r>
          </a:p>
        </p:txBody>
      </p:sp>
      <p:sp>
        <p:nvSpPr>
          <p:cNvPr id="7" name="Ethiopia 1 card">
            <a:extLst>
              <a:ext uri="{FF2B5EF4-FFF2-40B4-BE49-F238E27FC236}">
                <a16:creationId xmlns:a16="http://schemas.microsoft.com/office/drawing/2014/main" id="{CD1C71A1-E817-61DC-AC52-307052231536}"/>
              </a:ext>
            </a:extLst>
          </p:cNvPr>
          <p:cNvSpPr/>
          <p:nvPr/>
        </p:nvSpPr>
        <p:spPr>
          <a:xfrm>
            <a:off x="5588000" y="2071624"/>
            <a:ext cx="5994400" cy="924560"/>
          </a:xfrm>
          <a:prstGeom prst="roundRect">
            <a:avLst>
              <a:gd name="adj" fmla="val 6000"/>
            </a:avLst>
          </a:prstGeom>
          <a:solidFill>
            <a:srgbClr val="DFEE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thiopia 1">
            <a:extLst>
              <a:ext uri="{FF2B5EF4-FFF2-40B4-BE49-F238E27FC236}">
                <a16:creationId xmlns:a16="http://schemas.microsoft.com/office/drawing/2014/main" id="{4D103BB3-DED7-2A9A-D0B7-0A83585925EA}"/>
              </a:ext>
            </a:extLst>
          </p:cNvPr>
          <p:cNvSpPr txBox="1"/>
          <p:nvPr/>
        </p:nvSpPr>
        <p:spPr>
          <a:xfrm>
            <a:off x="5816600" y="2198624"/>
            <a:ext cx="5613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2E6B49"/>
                </a:solidFill>
                <a:latin typeface="Calibri" panose="020F0502020204030204" pitchFamily="34" charset="0"/>
              </a:rPr>
              <a:t>Особенность: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Древнее христианское царство </a:t>
            </a:r>
            <a:r>
              <a:rPr lang="ru-RU" sz="2200" b="1" dirty="0">
                <a:solidFill>
                  <a:srgbClr val="2E6B49"/>
                </a:solidFill>
                <a:latin typeface="Calibri" panose="020F0502020204030204" pitchFamily="34" charset="0"/>
              </a:rPr>
              <a:t>(с IV века)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, близкое к православию.</a:t>
            </a:r>
          </a:p>
        </p:txBody>
      </p:sp>
      <p:sp>
        <p:nvSpPr>
          <p:cNvPr id="9" name="Ethiopia 1 bar">
            <a:extLst>
              <a:ext uri="{FF2B5EF4-FFF2-40B4-BE49-F238E27FC236}">
                <a16:creationId xmlns:a16="http://schemas.microsoft.com/office/drawing/2014/main" id="{F2E6DB10-ED38-F7C5-5F20-5689CB960AEA}"/>
              </a:ext>
            </a:extLst>
          </p:cNvPr>
          <p:cNvSpPr/>
          <p:nvPr/>
        </p:nvSpPr>
        <p:spPr>
          <a:xfrm>
            <a:off x="5689600" y="2198624"/>
            <a:ext cx="50800" cy="670560"/>
          </a:xfrm>
          <a:prstGeom prst="rect">
            <a:avLst/>
          </a:prstGeom>
          <a:solidFill>
            <a:srgbClr val="2E6B4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thiopia 2 card">
            <a:extLst>
              <a:ext uri="{FF2B5EF4-FFF2-40B4-BE49-F238E27FC236}">
                <a16:creationId xmlns:a16="http://schemas.microsoft.com/office/drawing/2014/main" id="{21E7FF7C-7F72-3EEC-2E0A-4AFCDA1E8BBB}"/>
              </a:ext>
            </a:extLst>
          </p:cNvPr>
          <p:cNvSpPr/>
          <p:nvPr/>
        </p:nvSpPr>
        <p:spPr>
          <a:xfrm>
            <a:off x="5588000" y="3123184"/>
            <a:ext cx="5994400" cy="924560"/>
          </a:xfrm>
          <a:prstGeom prst="roundRect">
            <a:avLst>
              <a:gd name="adj" fmla="val 6000"/>
            </a:avLst>
          </a:prstGeom>
          <a:solidFill>
            <a:srgbClr val="DFEE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thiopia 2">
            <a:extLst>
              <a:ext uri="{FF2B5EF4-FFF2-40B4-BE49-F238E27FC236}">
                <a16:creationId xmlns:a16="http://schemas.microsoft.com/office/drawing/2014/main" id="{38B98F5F-FAA7-4F9D-AE2F-14331D184ED2}"/>
              </a:ext>
            </a:extLst>
          </p:cNvPr>
          <p:cNvSpPr txBox="1"/>
          <p:nvPr/>
        </p:nvSpPr>
        <p:spPr>
          <a:xfrm>
            <a:off x="5816600" y="3250184"/>
            <a:ext cx="5613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2E6B49"/>
                </a:solidFill>
                <a:latin typeface="Calibri" panose="020F0502020204030204" pitchFamily="34" charset="0"/>
              </a:rPr>
              <a:t>Угрозы: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Натиск мусульманских соседей, поддерживаемых Османской империей.</a:t>
            </a:r>
          </a:p>
        </p:txBody>
      </p:sp>
      <p:sp>
        <p:nvSpPr>
          <p:cNvPr id="12" name="Ethiopia 2 bar">
            <a:extLst>
              <a:ext uri="{FF2B5EF4-FFF2-40B4-BE49-F238E27FC236}">
                <a16:creationId xmlns:a16="http://schemas.microsoft.com/office/drawing/2014/main" id="{AD608CD3-1E2D-1289-D136-F32F6BD0C83E}"/>
              </a:ext>
            </a:extLst>
          </p:cNvPr>
          <p:cNvSpPr/>
          <p:nvPr/>
        </p:nvSpPr>
        <p:spPr>
          <a:xfrm>
            <a:off x="5689600" y="3250184"/>
            <a:ext cx="50800" cy="670560"/>
          </a:xfrm>
          <a:prstGeom prst="rect">
            <a:avLst/>
          </a:prstGeom>
          <a:solidFill>
            <a:srgbClr val="2E6B4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Ethiopia 3 card">
            <a:extLst>
              <a:ext uri="{FF2B5EF4-FFF2-40B4-BE49-F238E27FC236}">
                <a16:creationId xmlns:a16="http://schemas.microsoft.com/office/drawing/2014/main" id="{7F819A2A-6082-27AE-C86C-098FC26F2A75}"/>
              </a:ext>
            </a:extLst>
          </p:cNvPr>
          <p:cNvSpPr/>
          <p:nvPr/>
        </p:nvSpPr>
        <p:spPr>
          <a:xfrm>
            <a:off x="5588000" y="4174744"/>
            <a:ext cx="5994400" cy="924560"/>
          </a:xfrm>
          <a:prstGeom prst="roundRect">
            <a:avLst>
              <a:gd name="adj" fmla="val 6000"/>
            </a:avLst>
          </a:prstGeom>
          <a:solidFill>
            <a:srgbClr val="DFEE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Ethiopia 3">
            <a:extLst>
              <a:ext uri="{FF2B5EF4-FFF2-40B4-BE49-F238E27FC236}">
                <a16:creationId xmlns:a16="http://schemas.microsoft.com/office/drawing/2014/main" id="{DECA3B39-6B08-1EA4-13D7-41D94E400A27}"/>
              </a:ext>
            </a:extLst>
          </p:cNvPr>
          <p:cNvSpPr txBox="1"/>
          <p:nvPr/>
        </p:nvSpPr>
        <p:spPr>
          <a:xfrm>
            <a:off x="5816600" y="4301744"/>
            <a:ext cx="5613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2E6B49"/>
                </a:solidFill>
                <a:latin typeface="Calibri" panose="020F0502020204030204" pitchFamily="34" charset="0"/>
              </a:rPr>
              <a:t>Роль личности: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 </a:t>
            </a:r>
            <a:r>
              <a:rPr lang="ru-RU" sz="2200" b="1" dirty="0">
                <a:solidFill>
                  <a:srgbClr val="2E6B49"/>
                </a:solidFill>
                <a:latin typeface="Calibri" panose="020F0502020204030204" pitchFamily="34" charset="0"/>
              </a:rPr>
              <a:t>Императрица Елена</a:t>
            </a:r>
            <a:r>
              <a:rPr lang="ru-RU" sz="2200" dirty="0">
                <a:solidFill>
                  <a:srgbClr val="2B2620"/>
                </a:solidFill>
                <a:latin typeface="Calibri" panose="020F0502020204030204" pitchFamily="34" charset="0"/>
              </a:rPr>
              <a:t> — инициатор поиска союза с Португалией.</a:t>
            </a:r>
          </a:p>
        </p:txBody>
      </p:sp>
      <p:sp>
        <p:nvSpPr>
          <p:cNvPr id="15" name="Ethiopia 3 bar">
            <a:extLst>
              <a:ext uri="{FF2B5EF4-FFF2-40B4-BE49-F238E27FC236}">
                <a16:creationId xmlns:a16="http://schemas.microsoft.com/office/drawing/2014/main" id="{DBA7612E-B1F5-AE3A-45F5-BFEB65626ECA}"/>
              </a:ext>
            </a:extLst>
          </p:cNvPr>
          <p:cNvSpPr/>
          <p:nvPr/>
        </p:nvSpPr>
        <p:spPr>
          <a:xfrm>
            <a:off x="5689600" y="4301744"/>
            <a:ext cx="50800" cy="670560"/>
          </a:xfrm>
          <a:prstGeom prst="rect">
            <a:avLst/>
          </a:prstGeom>
          <a:solidFill>
            <a:srgbClr val="2E6B4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Ludolf map mount">
            <a:extLst>
              <a:ext uri="{FF2B5EF4-FFF2-40B4-BE49-F238E27FC236}">
                <a16:creationId xmlns:a16="http://schemas.microsoft.com/office/drawing/2014/main" id="{483A052D-1F94-0DAE-6327-0B1FE8CEDFDE}"/>
              </a:ext>
            </a:extLst>
          </p:cNvPr>
          <p:cNvSpPr/>
          <p:nvPr/>
        </p:nvSpPr>
        <p:spPr>
          <a:xfrm>
            <a:off x="508000" y="1441704"/>
            <a:ext cx="3675694" cy="302869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Ludolf map" descr="Карта Эфиопии (Абиссинии) Иова Лудольфа, 1683. Национальная библиотека Франции">
            <a:extLst>
              <a:ext uri="{FF2B5EF4-FFF2-40B4-BE49-F238E27FC236}">
                <a16:creationId xmlns:a16="http://schemas.microsoft.com/office/drawing/2014/main" id="{F971EACF-4918-910D-E760-BAF3D49FE1B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43304"/>
            <a:ext cx="3472494" cy="2825496"/>
          </a:xfrm>
          <a:prstGeom prst="rect">
            <a:avLst/>
          </a:prstGeom>
        </p:spPr>
      </p:pic>
      <p:pic>
        <p:nvPicPr>
          <p:cNvPr id="20" name="Lalibela" descr="Высеченная в скале церковь Святого Георгия (Бете Гиоргис) в Лалибеле, XII–XIII вв. Современная фотография">
            <a:extLst>
              <a:ext uri="{FF2B5EF4-FFF2-40B4-BE49-F238E27FC236}">
                <a16:creationId xmlns:a16="http://schemas.microsoft.com/office/drawing/2014/main" id="{7F45FF5D-DA65-A9A7-7DEE-753589986A9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4673600"/>
            <a:ext cx="4826000" cy="1803400"/>
          </a:xfrm>
          <a:prstGeom prst="roundRect">
            <a:avLst>
              <a:gd name="adj" fmla="val 4000"/>
            </a:avLst>
          </a:prstGeom>
          <a:ln w="15875">
            <a:solidFill>
              <a:srgbClr val="2E6B4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BF936592-CF6D-C772-4BD6-39C710D0429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697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254E68E-3854-FC45-FD7E-3D83994D1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E6B49"/>
                </a:solidFill>
                <a:latin typeface="Bookman Old Style" panose="02050604050505020204" pitchFamily="18" charset="0"/>
              </a:rPr>
              <a:t>Эфиопия: путь к стабильности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01036D65-1CB7-E944-8FD7-170EC1AC5C3A}"/>
              </a:ext>
            </a:extLst>
          </p:cNvPr>
          <p:cNvCxnSpPr/>
          <p:nvPr/>
        </p:nvCxnSpPr>
        <p:spPr>
          <a:xfrm>
            <a:off x="609600" y="876808"/>
            <a:ext cx="2286000" cy="0"/>
          </a:xfrm>
          <a:prstGeom prst="line">
            <a:avLst/>
          </a:prstGeom>
          <a:ln w="19050">
            <a:solidFill>
              <a:srgbClr val="2E6B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6DAF939B-315D-1FA5-9D4A-2A683E51BC10}"/>
              </a:ext>
            </a:extLst>
          </p:cNvPr>
          <p:cNvCxnSpPr/>
          <p:nvPr/>
        </p:nvCxnSpPr>
        <p:spPr>
          <a:xfrm>
            <a:off x="2971800" y="876808"/>
            <a:ext cx="1447800" cy="0"/>
          </a:xfrm>
          <a:prstGeom prst="line">
            <a:avLst/>
          </a:prstGeom>
          <a:ln w="9525">
            <a:solidFill>
              <a:srgbClr val="C8B2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BE8C644F-39F3-3AE2-FC23-AD781DFDAC39}"/>
              </a:ext>
            </a:extLst>
          </p:cNvPr>
          <p:cNvSpPr/>
          <p:nvPr/>
        </p:nvSpPr>
        <p:spPr>
          <a:xfrm>
            <a:off x="2895600" y="832358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 7">
            <a:extLst>
              <a:ext uri="{FF2B5EF4-FFF2-40B4-BE49-F238E27FC236}">
                <a16:creationId xmlns:a16="http://schemas.microsoft.com/office/drawing/2014/main" id="{286665B5-B5B3-8DE6-1953-472C7C7A71BF}"/>
              </a:ext>
            </a:extLst>
          </p:cNvPr>
          <p:cNvSpPr txBox="1"/>
          <p:nvPr/>
        </p:nvSpPr>
        <p:spPr>
          <a:xfrm>
            <a:off x="609600" y="1092200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B3862A"/>
                </a:solidFill>
                <a:latin typeface="Bookman Old Style" panose="02050604050505020204" pitchFamily="18" charset="0"/>
              </a:rPr>
              <a:t>Отказ от чуждого влияния и укрепление государства</a:t>
            </a:r>
          </a:p>
        </p:txBody>
      </p:sp>
      <p:sp>
        <p:nvSpPr>
          <p:cNvPr id="7" name="Stage 1 card">
            <a:extLst>
              <a:ext uri="{FF2B5EF4-FFF2-40B4-BE49-F238E27FC236}">
                <a16:creationId xmlns:a16="http://schemas.microsoft.com/office/drawing/2014/main" id="{70B7646B-4702-CD2F-B72F-FCC2E429C71B}"/>
              </a:ext>
            </a:extLst>
          </p:cNvPr>
          <p:cNvSpPr/>
          <p:nvPr/>
        </p:nvSpPr>
        <p:spPr>
          <a:xfrm>
            <a:off x="609600" y="1676400"/>
            <a:ext cx="5207000" cy="1351280"/>
          </a:xfrm>
          <a:prstGeom prst="roundRect">
            <a:avLst>
              <a:gd name="adj" fmla="val 6000"/>
            </a:avLst>
          </a:prstGeom>
          <a:solidFill>
            <a:srgbClr val="F6E0D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age 1">
            <a:extLst>
              <a:ext uri="{FF2B5EF4-FFF2-40B4-BE49-F238E27FC236}">
                <a16:creationId xmlns:a16="http://schemas.microsoft.com/office/drawing/2014/main" id="{D7C04747-869A-5DE7-6211-65CE325C9114}"/>
              </a:ext>
            </a:extLst>
          </p:cNvPr>
          <p:cNvSpPr txBox="1"/>
          <p:nvPr/>
        </p:nvSpPr>
        <p:spPr>
          <a:xfrm>
            <a:off x="838200" y="1803400"/>
            <a:ext cx="4826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A3282B"/>
                </a:solidFill>
                <a:latin typeface="Calibri" panose="020F0502020204030204" pitchFamily="34" charset="0"/>
              </a:rPr>
              <a:t>Кризис:</a:t>
            </a:r>
            <a:r>
              <a:rPr lang="ru-RU" sz="2400" dirty="0">
                <a:solidFill>
                  <a:srgbClr val="2B2620"/>
                </a:solidFill>
                <a:latin typeface="Calibri" panose="020F0502020204030204" pitchFamily="34" charset="0"/>
              </a:rPr>
              <a:t> Вмешательство португальцев и насильственное насаждение католицизма.</a:t>
            </a:r>
          </a:p>
        </p:txBody>
      </p:sp>
      <p:sp>
        <p:nvSpPr>
          <p:cNvPr id="9" name="Stage 1 bar">
            <a:extLst>
              <a:ext uri="{FF2B5EF4-FFF2-40B4-BE49-F238E27FC236}">
                <a16:creationId xmlns:a16="http://schemas.microsoft.com/office/drawing/2014/main" id="{81838A0D-86FC-287C-C2F4-5B5C49DFCF11}"/>
              </a:ext>
            </a:extLst>
          </p:cNvPr>
          <p:cNvSpPr/>
          <p:nvPr/>
        </p:nvSpPr>
        <p:spPr>
          <a:xfrm>
            <a:off x="711200" y="1803400"/>
            <a:ext cx="50800" cy="1097280"/>
          </a:xfrm>
          <a:prstGeom prst="rect">
            <a:avLst/>
          </a:prstGeom>
          <a:solidFill>
            <a:srgbClr val="A328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Arrow">
            <a:extLst>
              <a:ext uri="{FF2B5EF4-FFF2-40B4-BE49-F238E27FC236}">
                <a16:creationId xmlns:a16="http://schemas.microsoft.com/office/drawing/2014/main" id="{51A8212D-3E52-0D50-653B-61CA59C6FC46}"/>
              </a:ext>
            </a:extLst>
          </p:cNvPr>
          <p:cNvCxnSpPr/>
          <p:nvPr/>
        </p:nvCxnSpPr>
        <p:spPr>
          <a:xfrm>
            <a:off x="1168400" y="3053080"/>
            <a:ext cx="0" cy="254000"/>
          </a:xfrm>
          <a:prstGeom prst="line">
            <a:avLst/>
          </a:prstGeom>
          <a:ln w="25400">
            <a:solidFill>
              <a:srgbClr val="2E6B4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tage 2 card">
            <a:extLst>
              <a:ext uri="{FF2B5EF4-FFF2-40B4-BE49-F238E27FC236}">
                <a16:creationId xmlns:a16="http://schemas.microsoft.com/office/drawing/2014/main" id="{F75F891F-63C9-66B9-E288-6449DC488AE5}"/>
              </a:ext>
            </a:extLst>
          </p:cNvPr>
          <p:cNvSpPr/>
          <p:nvPr/>
        </p:nvSpPr>
        <p:spPr>
          <a:xfrm>
            <a:off x="609600" y="3357880"/>
            <a:ext cx="5207000" cy="1351280"/>
          </a:xfrm>
          <a:prstGeom prst="roundRect">
            <a:avLst>
              <a:gd name="adj" fmla="val 6000"/>
            </a:avLst>
          </a:prstGeom>
          <a:solidFill>
            <a:srgbClr val="DFEE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tage 2">
            <a:extLst>
              <a:ext uri="{FF2B5EF4-FFF2-40B4-BE49-F238E27FC236}">
                <a16:creationId xmlns:a16="http://schemas.microsoft.com/office/drawing/2014/main" id="{3E4BA43B-1BA6-6F78-EF77-BC88153B9A50}"/>
              </a:ext>
            </a:extLst>
          </p:cNvPr>
          <p:cNvSpPr txBox="1"/>
          <p:nvPr/>
        </p:nvSpPr>
        <p:spPr>
          <a:xfrm>
            <a:off x="838200" y="3484880"/>
            <a:ext cx="4826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2E6B49"/>
                </a:solidFill>
                <a:latin typeface="Calibri" panose="020F0502020204030204" pitchFamily="34" charset="0"/>
              </a:rPr>
              <a:t>Реакция:</a:t>
            </a:r>
            <a:r>
              <a:rPr lang="ru-RU" sz="2400" dirty="0">
                <a:solidFill>
                  <a:srgbClr val="2B2620"/>
                </a:solidFill>
                <a:latin typeface="Calibri" panose="020F0502020204030204" pitchFamily="34" charset="0"/>
              </a:rPr>
              <a:t> </a:t>
            </a:r>
            <a:r>
              <a:rPr lang="ru-RU" sz="2400" b="1" dirty="0">
                <a:solidFill>
                  <a:srgbClr val="2E6B49"/>
                </a:solidFill>
                <a:latin typeface="Calibri" panose="020F0502020204030204" pitchFamily="34" charset="0"/>
              </a:rPr>
              <a:t>Негус </a:t>
            </a:r>
            <a:r>
              <a:rPr lang="ru-RU" sz="2400" b="1" dirty="0" err="1">
                <a:solidFill>
                  <a:srgbClr val="2E6B49"/>
                </a:solidFill>
                <a:latin typeface="Calibri" panose="020F0502020204030204" pitchFamily="34" charset="0"/>
              </a:rPr>
              <a:t>Фасилидас</a:t>
            </a:r>
            <a:r>
              <a:rPr lang="ru-RU" sz="2400" b="1" dirty="0">
                <a:solidFill>
                  <a:srgbClr val="2E6B49"/>
                </a:solidFill>
                <a:latin typeface="Calibri" panose="020F0502020204030204" pitchFamily="34" charset="0"/>
              </a:rPr>
              <a:t> (1632–1667)</a:t>
            </a:r>
            <a:r>
              <a:rPr lang="ru-RU" sz="2400" dirty="0">
                <a:solidFill>
                  <a:srgbClr val="2B2620"/>
                </a:solidFill>
                <a:latin typeface="Calibri" panose="020F0502020204030204" pitchFamily="34" charset="0"/>
              </a:rPr>
              <a:t> изгнал католиков и вернул традиционную веру.</a:t>
            </a:r>
          </a:p>
        </p:txBody>
      </p:sp>
      <p:sp>
        <p:nvSpPr>
          <p:cNvPr id="13" name="Stage 2 bar">
            <a:extLst>
              <a:ext uri="{FF2B5EF4-FFF2-40B4-BE49-F238E27FC236}">
                <a16:creationId xmlns:a16="http://schemas.microsoft.com/office/drawing/2014/main" id="{AE450704-3D8B-3E96-9FFD-83A2E5B8BCFE}"/>
              </a:ext>
            </a:extLst>
          </p:cNvPr>
          <p:cNvSpPr/>
          <p:nvPr/>
        </p:nvSpPr>
        <p:spPr>
          <a:xfrm>
            <a:off x="711200" y="3484880"/>
            <a:ext cx="50800" cy="1097280"/>
          </a:xfrm>
          <a:prstGeom prst="rect">
            <a:avLst/>
          </a:prstGeom>
          <a:solidFill>
            <a:srgbClr val="2E6B4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Arrow">
            <a:extLst>
              <a:ext uri="{FF2B5EF4-FFF2-40B4-BE49-F238E27FC236}">
                <a16:creationId xmlns:a16="http://schemas.microsoft.com/office/drawing/2014/main" id="{DCDC838C-3453-4BAC-E962-1450A18546E0}"/>
              </a:ext>
            </a:extLst>
          </p:cNvPr>
          <p:cNvCxnSpPr/>
          <p:nvPr/>
        </p:nvCxnSpPr>
        <p:spPr>
          <a:xfrm>
            <a:off x="1168400" y="4734560"/>
            <a:ext cx="0" cy="254000"/>
          </a:xfrm>
          <a:prstGeom prst="line">
            <a:avLst/>
          </a:prstGeom>
          <a:ln w="25400">
            <a:solidFill>
              <a:srgbClr val="B3862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tage 3 card">
            <a:extLst>
              <a:ext uri="{FF2B5EF4-FFF2-40B4-BE49-F238E27FC236}">
                <a16:creationId xmlns:a16="http://schemas.microsoft.com/office/drawing/2014/main" id="{F1D3992F-FDD0-214A-6BB4-C4E0F8E0934A}"/>
              </a:ext>
            </a:extLst>
          </p:cNvPr>
          <p:cNvSpPr/>
          <p:nvPr/>
        </p:nvSpPr>
        <p:spPr>
          <a:xfrm>
            <a:off x="609600" y="5039360"/>
            <a:ext cx="5207000" cy="1351280"/>
          </a:xfrm>
          <a:prstGeom prst="roundRect">
            <a:avLst>
              <a:gd name="adj" fmla="val 6000"/>
            </a:avLst>
          </a:prstGeom>
          <a:solidFill>
            <a:srgbClr val="F6ED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tage 3">
            <a:extLst>
              <a:ext uri="{FF2B5EF4-FFF2-40B4-BE49-F238E27FC236}">
                <a16:creationId xmlns:a16="http://schemas.microsoft.com/office/drawing/2014/main" id="{6678B940-8E3D-299E-61E9-93BBF878FB49}"/>
              </a:ext>
            </a:extLst>
          </p:cNvPr>
          <p:cNvSpPr txBox="1"/>
          <p:nvPr/>
        </p:nvSpPr>
        <p:spPr>
          <a:xfrm>
            <a:off x="838200" y="5166360"/>
            <a:ext cx="4826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B3862A"/>
                </a:solidFill>
                <a:latin typeface="Calibri" panose="020F0502020204030204" pitchFamily="34" charset="0"/>
              </a:rPr>
              <a:t>Результат:</a:t>
            </a:r>
            <a:r>
              <a:rPr lang="ru-RU" sz="2400" dirty="0">
                <a:solidFill>
                  <a:srgbClr val="2B2620"/>
                </a:solidFill>
                <a:latin typeface="Calibri" panose="020F0502020204030204" pitchFamily="34" charset="0"/>
              </a:rPr>
              <a:t> Период стабильности, расцвета и укрепления независимости Эфиопии.</a:t>
            </a:r>
          </a:p>
        </p:txBody>
      </p:sp>
      <p:sp>
        <p:nvSpPr>
          <p:cNvPr id="17" name="Stage 3 bar">
            <a:extLst>
              <a:ext uri="{FF2B5EF4-FFF2-40B4-BE49-F238E27FC236}">
                <a16:creationId xmlns:a16="http://schemas.microsoft.com/office/drawing/2014/main" id="{91678A92-1CE9-9A7F-D8CB-2D7C1E83A114}"/>
              </a:ext>
            </a:extLst>
          </p:cNvPr>
          <p:cNvSpPr/>
          <p:nvPr/>
        </p:nvSpPr>
        <p:spPr>
          <a:xfrm>
            <a:off x="711200" y="5166360"/>
            <a:ext cx="50800" cy="1097280"/>
          </a:xfrm>
          <a:prstGeom prst="rect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Gondar" descr="Замок Фасилидаса в королевской крепости Фасил-Гебби (Гондэр), XVII в. Современная фотография">
            <a:extLst>
              <a:ext uri="{FF2B5EF4-FFF2-40B4-BE49-F238E27FC236}">
                <a16:creationId xmlns:a16="http://schemas.microsoft.com/office/drawing/2014/main" id="{5CC1957C-2CCA-24EA-109E-E3B8B008F74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00" y="1676400"/>
            <a:ext cx="5461000" cy="4775200"/>
          </a:xfrm>
          <a:prstGeom prst="roundRect">
            <a:avLst>
              <a:gd name="adj" fmla="val 4000"/>
            </a:avLst>
          </a:prstGeom>
          <a:ln w="15875">
            <a:solidFill>
              <a:srgbClr val="2E6B4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24E5CA16-B824-E8E0-EB4A-383BABC328B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390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73EDB6A-401B-05B1-C9AA-D04D246C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B2620"/>
                </a:solidFill>
                <a:latin typeface="Bookman Old Style" panose="02050604050505020204" pitchFamily="18" charset="0"/>
              </a:rPr>
              <a:t>Сравниваем результаты христианизации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98AE6DB3-0F30-6DC1-24CD-FE4C30B7D9B5}"/>
              </a:ext>
            </a:extLst>
          </p:cNvPr>
          <p:cNvCxnSpPr/>
          <p:nvPr/>
        </p:nvCxnSpPr>
        <p:spPr>
          <a:xfrm>
            <a:off x="609600" y="956564"/>
            <a:ext cx="2286000" cy="0"/>
          </a:xfrm>
          <a:prstGeom prst="line">
            <a:avLst/>
          </a:prstGeom>
          <a:ln w="19050">
            <a:solidFill>
              <a:srgbClr val="2B26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61E47F5F-B8AD-7B15-C726-C38283BA5791}"/>
              </a:ext>
            </a:extLst>
          </p:cNvPr>
          <p:cNvCxnSpPr/>
          <p:nvPr/>
        </p:nvCxnSpPr>
        <p:spPr>
          <a:xfrm>
            <a:off x="2971800" y="956564"/>
            <a:ext cx="1447800" cy="0"/>
          </a:xfrm>
          <a:prstGeom prst="line">
            <a:avLst/>
          </a:prstGeom>
          <a:ln w="9525">
            <a:solidFill>
              <a:srgbClr val="C8B2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D4F5FCBC-3EEA-5EF5-ABF7-03D6F25EDB1A}"/>
              </a:ext>
            </a:extLst>
          </p:cNvPr>
          <p:cNvSpPr/>
          <p:nvPr/>
        </p:nvSpPr>
        <p:spPr>
          <a:xfrm>
            <a:off x="2895600" y="912114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 8">
            <a:extLst>
              <a:ext uri="{FF2B5EF4-FFF2-40B4-BE49-F238E27FC236}">
                <a16:creationId xmlns:a16="http://schemas.microsoft.com/office/drawing/2014/main" id="{43C27FB7-98C3-47E7-CC3C-4097B0DFC3FE}"/>
              </a:ext>
            </a:extLst>
          </p:cNvPr>
          <p:cNvSpPr txBox="1"/>
          <p:nvPr/>
        </p:nvSpPr>
        <p:spPr>
          <a:xfrm>
            <a:off x="609600" y="1143000"/>
            <a:ext cx="109728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 dirty="0">
                <a:solidFill>
                  <a:srgbClr val="A5462B"/>
                </a:solidFill>
                <a:latin typeface="Bookman Old Style" panose="02050604050505020204" pitchFamily="18" charset="0"/>
              </a:rPr>
              <a:t>Почему везде получилось по-разному?</a:t>
            </a:r>
          </a:p>
        </p:txBody>
      </p:sp>
      <p:graphicFrame>
        <p:nvGraphicFramePr>
          <p:cNvPr id="7" name="Results table">
            <a:extLst>
              <a:ext uri="{FF2B5EF4-FFF2-40B4-BE49-F238E27FC236}">
                <a16:creationId xmlns:a16="http://schemas.microsoft.com/office/drawing/2014/main" id="{0803EE82-2E74-17AC-DB31-D0D73351DB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991487"/>
              </p:ext>
            </p:extLst>
          </p:nvPr>
        </p:nvGraphicFramePr>
        <p:xfrm>
          <a:off x="609600" y="1905000"/>
          <a:ext cx="109728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9000">
                  <a:extLst>
                    <a:ext uri="{9D8B030D-6E8A-4147-A177-3AD203B41FA5}">
                      <a16:colId xmlns:a16="http://schemas.microsoft.com/office/drawing/2014/main" val="471285391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523675449"/>
                    </a:ext>
                  </a:extLst>
                </a:gridCol>
                <a:gridCol w="5638800">
                  <a:extLst>
                    <a:ext uri="{9D8B030D-6E8A-4147-A177-3AD203B41FA5}">
                      <a16:colId xmlns:a16="http://schemas.microsoft.com/office/drawing/2014/main" val="791394568"/>
                    </a:ext>
                  </a:extLst>
                </a:gridCol>
              </a:tblGrid>
              <a:tr h="952500"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rgbClr val="FFFFFF"/>
                          </a:solidFill>
                          <a:latin typeface="Bookman Old Style" panose="02050604050505020204" pitchFamily="18" charset="0"/>
                        </a:rPr>
                        <a:t>Государство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8CCB4"/>
                      </a:solidFill>
                    </a:lnB>
                    <a:solidFill>
                      <a:srgbClr val="2B262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rgbClr val="FFFFFF"/>
                          </a:solidFill>
                          <a:latin typeface="Bookman Old Style" panose="02050604050505020204" pitchFamily="18" charset="0"/>
                        </a:rPr>
                        <a:t>Результат христианизации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8CCB4"/>
                      </a:solidFill>
                    </a:lnB>
                    <a:solidFill>
                      <a:srgbClr val="2B262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rgbClr val="FFFFFF"/>
                          </a:solidFill>
                          <a:latin typeface="Bookman Old Style" panose="02050604050505020204" pitchFamily="18" charset="0"/>
                        </a:rPr>
                        <a:t>Причины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8CCB4"/>
                      </a:solidFill>
                    </a:lnB>
                    <a:solidFill>
                      <a:srgbClr val="2B26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098585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r>
                        <a:rPr lang="ru-RU" sz="2200" b="1" dirty="0">
                          <a:solidFill>
                            <a:srgbClr val="94632A"/>
                          </a:solidFill>
                          <a:latin typeface="Bookman Old Style" panose="02050604050505020204" pitchFamily="18" charset="0"/>
                        </a:rPr>
                        <a:t>Бенин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4"/>
                      </a:solidFill>
                    </a:lnT>
                    <a:lnB w="9525" cmpd="sng">
                      <a:solidFill>
                        <a:srgbClr val="D8CCB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rgbClr val="2B2620"/>
                          </a:solidFill>
                          <a:latin typeface="Calibri" panose="020F0502020204030204" pitchFamily="34" charset="0"/>
                        </a:rPr>
                        <a:t>Не принято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4"/>
                      </a:solidFill>
                    </a:lnT>
                    <a:lnB w="9525" cmpd="sng">
                      <a:solidFill>
                        <a:srgbClr val="D8CCB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rgbClr val="2B2620"/>
                          </a:solidFill>
                          <a:latin typeface="Calibri" panose="020F0502020204030204" pitchFamily="34" charset="0"/>
                        </a:rPr>
                        <a:t>Сила собственных традиций, выгода от торговли без смены веры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4"/>
                      </a:solidFill>
                    </a:lnT>
                    <a:lnB w="9525" cmpd="sng">
                      <a:solidFill>
                        <a:srgbClr val="D8CCB4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154817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r>
                        <a:rPr lang="ru-RU" sz="2200" b="1" dirty="0">
                          <a:solidFill>
                            <a:srgbClr val="3C4B8E"/>
                          </a:solidFill>
                          <a:latin typeface="Bookman Old Style" panose="02050604050505020204" pitchFamily="18" charset="0"/>
                        </a:rPr>
                        <a:t>Конго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4"/>
                      </a:solidFill>
                    </a:lnT>
                    <a:lnB w="9525" cmpd="sng">
                      <a:solidFill>
                        <a:srgbClr val="D8CCB4"/>
                      </a:solidFill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rgbClr val="2B2620"/>
                          </a:solidFill>
                          <a:latin typeface="Calibri" panose="020F0502020204030204" pitchFamily="34" charset="0"/>
                        </a:rPr>
                        <a:t>Принято, но привело к упадку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4"/>
                      </a:solidFill>
                    </a:lnT>
                    <a:lnB w="9525" cmpd="sng">
                      <a:solidFill>
                        <a:srgbClr val="D8CCB4"/>
                      </a:solidFill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rgbClr val="2B2620"/>
                          </a:solidFill>
                          <a:latin typeface="Calibri" panose="020F0502020204030204" pitchFamily="34" charset="0"/>
                        </a:rPr>
                        <a:t>Связь с работорговлей, потеря независимости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4"/>
                      </a:solidFill>
                    </a:lnT>
                    <a:lnB w="9525" cmpd="sng">
                      <a:solidFill>
                        <a:srgbClr val="D8CCB4"/>
                      </a:solidFill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11956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r>
                        <a:rPr lang="ru-RU" sz="2200" b="1" dirty="0">
                          <a:solidFill>
                            <a:srgbClr val="2E6B49"/>
                          </a:solidFill>
                          <a:latin typeface="Bookman Old Style" panose="02050604050505020204" pitchFamily="18" charset="0"/>
                        </a:rPr>
                        <a:t>Эфиопия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4"/>
                      </a:solidFill>
                    </a:lnT>
                    <a:lnB w="9525" cmpd="sng">
                      <a:solidFill>
                        <a:srgbClr val="D8CCB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rgbClr val="2B2620"/>
                          </a:solidFill>
                          <a:latin typeface="Calibri" panose="020F0502020204030204" pitchFamily="34" charset="0"/>
                        </a:rPr>
                        <a:t>Отвергнуто после краткого принятия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4"/>
                      </a:solidFill>
                    </a:lnT>
                    <a:lnB w="9525" cmpd="sng">
                      <a:solidFill>
                        <a:srgbClr val="D8CCB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>
                          <a:solidFill>
                            <a:srgbClr val="2B2620"/>
                          </a:solidFill>
                          <a:latin typeface="Calibri" panose="020F0502020204030204" pitchFamily="34" charset="0"/>
                        </a:rPr>
                        <a:t>Сила собственной древней христианской традиции, нежелание менять веру под давлением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4"/>
                      </a:solidFill>
                    </a:lnT>
                    <a:lnB w="9525" cmpd="sng">
                      <a:solidFill>
                        <a:srgbClr val="D8CCB4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608242"/>
                  </a:ext>
                </a:extLst>
              </a:tr>
            </a:tbl>
          </a:graphicData>
        </a:graphic>
      </p:graphicFrame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AF48D18B-0E1D-80AD-DA75-CA409BCAC88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517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91E4213-793B-DE6C-959A-9A9E3AFF7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46329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3C4B8E"/>
                </a:solidFill>
                <a:latin typeface="Bookman Old Style" panose="02050604050505020204" pitchFamily="18" charset="0"/>
              </a:rPr>
              <a:t>Исторический портрет: </a:t>
            </a:r>
            <a:r>
              <a:rPr lang="ru-RU" sz="3200" dirty="0" err="1">
                <a:solidFill>
                  <a:srgbClr val="3C4B8E"/>
                </a:solidFill>
                <a:latin typeface="Bookman Old Style" panose="02050604050505020204" pitchFamily="18" charset="0"/>
              </a:rPr>
              <a:t>Афонсу</a:t>
            </a:r>
            <a:r>
              <a:rPr lang="ru-RU" sz="3200" dirty="0">
                <a:solidFill>
                  <a:srgbClr val="3C4B8E"/>
                </a:solidFill>
                <a:latin typeface="Bookman Old Style" panose="02050604050505020204" pitchFamily="18" charset="0"/>
              </a:rPr>
              <a:t> I Конголезский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E07D1D05-F4B1-A60F-F04C-F12FC3E847F3}"/>
              </a:ext>
            </a:extLst>
          </p:cNvPr>
          <p:cNvCxnSpPr/>
          <p:nvPr/>
        </p:nvCxnSpPr>
        <p:spPr>
          <a:xfrm>
            <a:off x="609600" y="818896"/>
            <a:ext cx="2286000" cy="0"/>
          </a:xfrm>
          <a:prstGeom prst="line">
            <a:avLst/>
          </a:prstGeom>
          <a:ln w="19050">
            <a:solidFill>
              <a:srgbClr val="3C4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F2BFFF22-748B-0DCC-D65C-80C623E0CCF0}"/>
              </a:ext>
            </a:extLst>
          </p:cNvPr>
          <p:cNvCxnSpPr/>
          <p:nvPr/>
        </p:nvCxnSpPr>
        <p:spPr>
          <a:xfrm>
            <a:off x="2971800" y="818896"/>
            <a:ext cx="1447800" cy="0"/>
          </a:xfrm>
          <a:prstGeom prst="line">
            <a:avLst/>
          </a:prstGeom>
          <a:ln w="9525">
            <a:solidFill>
              <a:srgbClr val="C8B2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87C35FAB-C4A2-54B8-FE8D-0EF7BDEB28B0}"/>
              </a:ext>
            </a:extLst>
          </p:cNvPr>
          <p:cNvSpPr/>
          <p:nvPr/>
        </p:nvSpPr>
        <p:spPr>
          <a:xfrm>
            <a:off x="2895600" y="774446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 9">
            <a:extLst>
              <a:ext uri="{FF2B5EF4-FFF2-40B4-BE49-F238E27FC236}">
                <a16:creationId xmlns:a16="http://schemas.microsoft.com/office/drawing/2014/main" id="{7074EFE3-0F62-E696-0ECB-60E377816DF2}"/>
              </a:ext>
            </a:extLst>
          </p:cNvPr>
          <p:cNvSpPr txBox="1"/>
          <p:nvPr/>
        </p:nvSpPr>
        <p:spPr>
          <a:xfrm>
            <a:off x="609600" y="1016000"/>
            <a:ext cx="6604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 dirty="0">
                <a:solidFill>
                  <a:srgbClr val="A5462B"/>
                </a:solidFill>
                <a:latin typeface="Bookman Old Style" panose="02050604050505020204" pitchFamily="18" charset="0"/>
              </a:rPr>
              <a:t>«</a:t>
            </a:r>
            <a:r>
              <a:rPr lang="ru-RU" sz="2600" i="1">
                <a:solidFill>
                  <a:srgbClr val="A5462B"/>
                </a:solidFill>
                <a:latin typeface="Bookman Old Style" panose="02050604050505020204" pitchFamily="18" charset="0"/>
              </a:rPr>
              <a:t>Пётр I» Центральной </a:t>
            </a:r>
            <a:r>
              <a:rPr lang="ru-RU" sz="2600" i="1" dirty="0">
                <a:solidFill>
                  <a:srgbClr val="A5462B"/>
                </a:solidFill>
                <a:latin typeface="Bookman Old Style" panose="02050604050505020204" pitchFamily="18" charset="0"/>
              </a:rPr>
              <a:t>Африки</a:t>
            </a:r>
          </a:p>
        </p:txBody>
      </p:sp>
      <p:sp>
        <p:nvSpPr>
          <p:cNvPr id="7" name="Afonso 1 card">
            <a:extLst>
              <a:ext uri="{FF2B5EF4-FFF2-40B4-BE49-F238E27FC236}">
                <a16:creationId xmlns:a16="http://schemas.microsoft.com/office/drawing/2014/main" id="{408EFBE9-493E-15AA-F0DD-795D2D5254D1}"/>
              </a:ext>
            </a:extLst>
          </p:cNvPr>
          <p:cNvSpPr/>
          <p:nvPr/>
        </p:nvSpPr>
        <p:spPr>
          <a:xfrm>
            <a:off x="609600" y="1600200"/>
            <a:ext cx="6858000" cy="955040"/>
          </a:xfrm>
          <a:prstGeom prst="roundRect">
            <a:avLst>
              <a:gd name="adj" fmla="val 6000"/>
            </a:avLst>
          </a:prstGeom>
          <a:solidFill>
            <a:srgbClr val="E3E6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fonso 1">
            <a:extLst>
              <a:ext uri="{FF2B5EF4-FFF2-40B4-BE49-F238E27FC236}">
                <a16:creationId xmlns:a16="http://schemas.microsoft.com/office/drawing/2014/main" id="{EBF90A07-0EC1-AFBF-E587-E8F7EE0B4BCF}"/>
              </a:ext>
            </a:extLst>
          </p:cNvPr>
          <p:cNvSpPr txBox="1"/>
          <p:nvPr/>
        </p:nvSpPr>
        <p:spPr>
          <a:xfrm>
            <a:off x="838200" y="1727200"/>
            <a:ext cx="6477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3C4B8E"/>
                </a:solidFill>
                <a:latin typeface="Calibri" panose="020F0502020204030204" pitchFamily="34" charset="0"/>
              </a:rPr>
              <a:t>Цель:</a:t>
            </a: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 Превратить Конго в централизованное государство европейского типа.</a:t>
            </a:r>
          </a:p>
        </p:txBody>
      </p:sp>
      <p:sp>
        <p:nvSpPr>
          <p:cNvPr id="9" name="Afonso 1 bar">
            <a:extLst>
              <a:ext uri="{FF2B5EF4-FFF2-40B4-BE49-F238E27FC236}">
                <a16:creationId xmlns:a16="http://schemas.microsoft.com/office/drawing/2014/main" id="{AE7BD0BA-8DF0-DF93-42E5-3544C5D4A7BB}"/>
              </a:ext>
            </a:extLst>
          </p:cNvPr>
          <p:cNvSpPr/>
          <p:nvPr/>
        </p:nvSpPr>
        <p:spPr>
          <a:xfrm>
            <a:off x="711200" y="1727200"/>
            <a:ext cx="50800" cy="701040"/>
          </a:xfrm>
          <a:prstGeom prst="rect">
            <a:avLst/>
          </a:prstGeom>
          <a:solidFill>
            <a:srgbClr val="3C4B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fonso 2 card">
            <a:extLst>
              <a:ext uri="{FF2B5EF4-FFF2-40B4-BE49-F238E27FC236}">
                <a16:creationId xmlns:a16="http://schemas.microsoft.com/office/drawing/2014/main" id="{5504D285-51F9-259B-C2CE-96CF26391471}"/>
              </a:ext>
            </a:extLst>
          </p:cNvPr>
          <p:cNvSpPr/>
          <p:nvPr/>
        </p:nvSpPr>
        <p:spPr>
          <a:xfrm>
            <a:off x="609600" y="2733040"/>
            <a:ext cx="6858000" cy="1305560"/>
          </a:xfrm>
          <a:prstGeom prst="roundRect">
            <a:avLst>
              <a:gd name="adj" fmla="val 6000"/>
            </a:avLst>
          </a:prstGeom>
          <a:solidFill>
            <a:srgbClr val="F6ED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Afonso 2">
            <a:extLst>
              <a:ext uri="{FF2B5EF4-FFF2-40B4-BE49-F238E27FC236}">
                <a16:creationId xmlns:a16="http://schemas.microsoft.com/office/drawing/2014/main" id="{B9BF20DD-6C25-F853-C1E0-736522B24BFF}"/>
              </a:ext>
            </a:extLst>
          </p:cNvPr>
          <p:cNvSpPr txBox="1"/>
          <p:nvPr/>
        </p:nvSpPr>
        <p:spPr>
          <a:xfrm>
            <a:off x="838200" y="2860040"/>
            <a:ext cx="6477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3862A"/>
                </a:solidFill>
                <a:latin typeface="Calibri" panose="020F0502020204030204" pitchFamily="34" charset="0"/>
              </a:rPr>
              <a:t>Достижения:</a:t>
            </a: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 Внедрение европейского образования, ремёсел, этикета. Его сын стал первым африканским епископом.</a:t>
            </a:r>
          </a:p>
        </p:txBody>
      </p:sp>
      <p:sp>
        <p:nvSpPr>
          <p:cNvPr id="12" name="Afonso 2 bar">
            <a:extLst>
              <a:ext uri="{FF2B5EF4-FFF2-40B4-BE49-F238E27FC236}">
                <a16:creationId xmlns:a16="http://schemas.microsoft.com/office/drawing/2014/main" id="{42631CDF-BCF8-6E64-5DE4-B2EFF01A0771}"/>
              </a:ext>
            </a:extLst>
          </p:cNvPr>
          <p:cNvSpPr/>
          <p:nvPr/>
        </p:nvSpPr>
        <p:spPr>
          <a:xfrm>
            <a:off x="711200" y="2860040"/>
            <a:ext cx="50800" cy="1051560"/>
          </a:xfrm>
          <a:prstGeom prst="rect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fonso 3 card">
            <a:extLst>
              <a:ext uri="{FF2B5EF4-FFF2-40B4-BE49-F238E27FC236}">
                <a16:creationId xmlns:a16="http://schemas.microsoft.com/office/drawing/2014/main" id="{763B4F2B-E8EE-9D2C-01F9-9FDDE6EB414F}"/>
              </a:ext>
            </a:extLst>
          </p:cNvPr>
          <p:cNvSpPr/>
          <p:nvPr/>
        </p:nvSpPr>
        <p:spPr>
          <a:xfrm>
            <a:off x="609600" y="4216400"/>
            <a:ext cx="6858000" cy="1305560"/>
          </a:xfrm>
          <a:prstGeom prst="roundRect">
            <a:avLst>
              <a:gd name="adj" fmla="val 6000"/>
            </a:avLst>
          </a:prstGeom>
          <a:solidFill>
            <a:srgbClr val="F6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fonso 3">
            <a:extLst>
              <a:ext uri="{FF2B5EF4-FFF2-40B4-BE49-F238E27FC236}">
                <a16:creationId xmlns:a16="http://schemas.microsoft.com/office/drawing/2014/main" id="{24D1C11D-FFFC-0D34-ED84-FB1780D98FF0}"/>
              </a:ext>
            </a:extLst>
          </p:cNvPr>
          <p:cNvSpPr txBox="1"/>
          <p:nvPr/>
        </p:nvSpPr>
        <p:spPr>
          <a:xfrm>
            <a:off x="838200" y="4343400"/>
            <a:ext cx="6477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5462B"/>
                </a:solidFill>
                <a:latin typeface="Calibri" panose="020F0502020204030204" pitchFamily="34" charset="0"/>
              </a:rPr>
              <a:t>Противоречие:</a:t>
            </a: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 Его политика европеизации увеличила зависимость от Португалии и ослабила страну.</a:t>
            </a:r>
          </a:p>
        </p:txBody>
      </p:sp>
      <p:sp>
        <p:nvSpPr>
          <p:cNvPr id="15" name="Afonso 3 bar">
            <a:extLst>
              <a:ext uri="{FF2B5EF4-FFF2-40B4-BE49-F238E27FC236}">
                <a16:creationId xmlns:a16="http://schemas.microsoft.com/office/drawing/2014/main" id="{DDB1028D-8A92-F7DB-0711-7CCAA500A790}"/>
              </a:ext>
            </a:extLst>
          </p:cNvPr>
          <p:cNvSpPr/>
          <p:nvPr/>
        </p:nvSpPr>
        <p:spPr>
          <a:xfrm>
            <a:off x="711200" y="4343400"/>
            <a:ext cx="50800" cy="1051560"/>
          </a:xfrm>
          <a:prstGeom prst="rect">
            <a:avLst/>
          </a:prstGeom>
          <a:solidFill>
            <a:srgbClr val="A546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banza Kongo mount">
            <a:extLst>
              <a:ext uri="{FF2B5EF4-FFF2-40B4-BE49-F238E27FC236}">
                <a16:creationId xmlns:a16="http://schemas.microsoft.com/office/drawing/2014/main" id="{30E98D83-6876-CB63-94A0-70AC7D371CC9}"/>
              </a:ext>
            </a:extLst>
          </p:cNvPr>
          <p:cNvSpPr/>
          <p:nvPr/>
        </p:nvSpPr>
        <p:spPr>
          <a:xfrm>
            <a:off x="7772400" y="965200"/>
            <a:ext cx="3810000" cy="26035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Mbanza Kongo" descr="Мбанза-Конго (Сан-Сальвадор) — столица королевства Конго. Гравюра из собрания путешествий Т. Астли, 1745 (по О. Дапперу)">
            <a:extLst>
              <a:ext uri="{FF2B5EF4-FFF2-40B4-BE49-F238E27FC236}">
                <a16:creationId xmlns:a16="http://schemas.microsoft.com/office/drawing/2014/main" id="{BD0A5F6B-D348-C4CF-06AB-CC72B93A515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1066800"/>
            <a:ext cx="3606800" cy="2400300"/>
          </a:xfrm>
          <a:prstGeom prst="rect">
            <a:avLst/>
          </a:prstGeom>
        </p:spPr>
      </p:pic>
      <p:sp>
        <p:nvSpPr>
          <p:cNvPr id="19" name="Dapper engraving mount">
            <a:extLst>
              <a:ext uri="{FF2B5EF4-FFF2-40B4-BE49-F238E27FC236}">
                <a16:creationId xmlns:a16="http://schemas.microsoft.com/office/drawing/2014/main" id="{A9A31322-5E5F-176C-6773-60041E821989}"/>
              </a:ext>
            </a:extLst>
          </p:cNvPr>
          <p:cNvSpPr/>
          <p:nvPr/>
        </p:nvSpPr>
        <p:spPr>
          <a:xfrm>
            <a:off x="7904014" y="3746500"/>
            <a:ext cx="3546771" cy="27305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Dapper engraving" descr="Голландские послы при дворе короля Конго. Гравюра из книги О. Даппера «Описание Африки», 1668">
            <a:extLst>
              <a:ext uri="{FF2B5EF4-FFF2-40B4-BE49-F238E27FC236}">
                <a16:creationId xmlns:a16="http://schemas.microsoft.com/office/drawing/2014/main" id="{96E73297-F913-111E-8FA4-6D38CA3F79C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614" y="3848100"/>
            <a:ext cx="3343571" cy="2527300"/>
          </a:xfrm>
          <a:prstGeom prst="rect">
            <a:avLst/>
          </a:prstGeom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A7EC26B6-01C6-DB7A-D170-1C1DEF611DB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35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67BAC53-BF44-66D0-CA34-F08A31BE0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46329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2E6B49"/>
                </a:solidFill>
                <a:latin typeface="Bookman Old Style" panose="02050604050505020204" pitchFamily="18" charset="0"/>
              </a:rPr>
              <a:t>Исторический портрет: </a:t>
            </a:r>
            <a:r>
              <a:rPr lang="ru-RU" sz="3200" dirty="0" err="1">
                <a:solidFill>
                  <a:srgbClr val="2E6B49"/>
                </a:solidFill>
                <a:latin typeface="Bookman Old Style" panose="02050604050505020204" pitchFamily="18" charset="0"/>
              </a:rPr>
              <a:t>Фасилидас</a:t>
            </a:r>
            <a:r>
              <a:rPr lang="ru-RU" sz="3200" dirty="0">
                <a:solidFill>
                  <a:srgbClr val="2E6B49"/>
                </a:solidFill>
                <a:latin typeface="Bookman Old Style" panose="02050604050505020204" pitchFamily="18" charset="0"/>
              </a:rPr>
              <a:t> Эфиопский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38264317-FA90-9211-50D8-0203239BBDDD}"/>
              </a:ext>
            </a:extLst>
          </p:cNvPr>
          <p:cNvCxnSpPr/>
          <p:nvPr/>
        </p:nvCxnSpPr>
        <p:spPr>
          <a:xfrm>
            <a:off x="609600" y="818896"/>
            <a:ext cx="2286000" cy="0"/>
          </a:xfrm>
          <a:prstGeom prst="line">
            <a:avLst/>
          </a:prstGeom>
          <a:ln w="19050">
            <a:solidFill>
              <a:srgbClr val="2E6B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C34FFD55-5377-5549-8192-0B39A10C3B38}"/>
              </a:ext>
            </a:extLst>
          </p:cNvPr>
          <p:cNvCxnSpPr/>
          <p:nvPr/>
        </p:nvCxnSpPr>
        <p:spPr>
          <a:xfrm>
            <a:off x="2971800" y="818896"/>
            <a:ext cx="1447800" cy="0"/>
          </a:xfrm>
          <a:prstGeom prst="line">
            <a:avLst/>
          </a:prstGeom>
          <a:ln w="9525">
            <a:solidFill>
              <a:srgbClr val="C8B2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F03B266C-31DA-4343-6E39-E5FBFD4BF0C9}"/>
              </a:ext>
            </a:extLst>
          </p:cNvPr>
          <p:cNvSpPr/>
          <p:nvPr/>
        </p:nvSpPr>
        <p:spPr>
          <a:xfrm>
            <a:off x="2895600" y="774446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 10">
            <a:extLst>
              <a:ext uri="{FF2B5EF4-FFF2-40B4-BE49-F238E27FC236}">
                <a16:creationId xmlns:a16="http://schemas.microsoft.com/office/drawing/2014/main" id="{3FEC6C0B-AA0C-14C2-4CC7-4FFCA3D12ADE}"/>
              </a:ext>
            </a:extLst>
          </p:cNvPr>
          <p:cNvSpPr txBox="1"/>
          <p:nvPr/>
        </p:nvSpPr>
        <p:spPr>
          <a:xfrm>
            <a:off x="609600" y="1016000"/>
            <a:ext cx="6858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 dirty="0">
                <a:solidFill>
                  <a:srgbClr val="B3862A"/>
                </a:solidFill>
                <a:latin typeface="Bookman Old Style" panose="02050604050505020204" pitchFamily="18" charset="0"/>
              </a:rPr>
              <a:t>Правитель, вернувший независимость</a:t>
            </a:r>
          </a:p>
        </p:txBody>
      </p:sp>
      <p:sp>
        <p:nvSpPr>
          <p:cNvPr id="7" name="Aim card">
            <a:extLst>
              <a:ext uri="{FF2B5EF4-FFF2-40B4-BE49-F238E27FC236}">
                <a16:creationId xmlns:a16="http://schemas.microsoft.com/office/drawing/2014/main" id="{AC075AB1-15C0-9C56-52D0-67160E0A64BB}"/>
              </a:ext>
            </a:extLst>
          </p:cNvPr>
          <p:cNvSpPr/>
          <p:nvPr/>
        </p:nvSpPr>
        <p:spPr>
          <a:xfrm>
            <a:off x="609600" y="1574800"/>
            <a:ext cx="6858000" cy="955040"/>
          </a:xfrm>
          <a:prstGeom prst="roundRect">
            <a:avLst>
              <a:gd name="adj" fmla="val 6000"/>
            </a:avLst>
          </a:prstGeom>
          <a:solidFill>
            <a:srgbClr val="DFEE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im">
            <a:extLst>
              <a:ext uri="{FF2B5EF4-FFF2-40B4-BE49-F238E27FC236}">
                <a16:creationId xmlns:a16="http://schemas.microsoft.com/office/drawing/2014/main" id="{A96434A6-7CD4-1BE2-08F7-BA7C6FB9A6D7}"/>
              </a:ext>
            </a:extLst>
          </p:cNvPr>
          <p:cNvSpPr txBox="1"/>
          <p:nvPr/>
        </p:nvSpPr>
        <p:spPr>
          <a:xfrm>
            <a:off x="838200" y="1701800"/>
            <a:ext cx="6477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2E6B49"/>
                </a:solidFill>
                <a:latin typeface="Calibri" panose="020F0502020204030204" pitchFamily="34" charset="0"/>
              </a:rPr>
              <a:t>Цель:</a:t>
            </a: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 Избавить Эфиопию от иностранного влияния и укрепить государство.</a:t>
            </a:r>
          </a:p>
        </p:txBody>
      </p:sp>
      <p:sp>
        <p:nvSpPr>
          <p:cNvPr id="9" name="Aim bar">
            <a:extLst>
              <a:ext uri="{FF2B5EF4-FFF2-40B4-BE49-F238E27FC236}">
                <a16:creationId xmlns:a16="http://schemas.microsoft.com/office/drawing/2014/main" id="{33661BBF-76BC-5F4F-D2C6-51939C81247D}"/>
              </a:ext>
            </a:extLst>
          </p:cNvPr>
          <p:cNvSpPr/>
          <p:nvPr/>
        </p:nvSpPr>
        <p:spPr>
          <a:xfrm>
            <a:off x="711200" y="1701800"/>
            <a:ext cx="50800" cy="701040"/>
          </a:xfrm>
          <a:prstGeom prst="rect">
            <a:avLst/>
          </a:prstGeom>
          <a:solidFill>
            <a:srgbClr val="2E6B4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chievements card">
            <a:extLst>
              <a:ext uri="{FF2B5EF4-FFF2-40B4-BE49-F238E27FC236}">
                <a16:creationId xmlns:a16="http://schemas.microsoft.com/office/drawing/2014/main" id="{4BE610EB-E49D-4116-CFD6-84C93360180A}"/>
              </a:ext>
            </a:extLst>
          </p:cNvPr>
          <p:cNvSpPr/>
          <p:nvPr/>
        </p:nvSpPr>
        <p:spPr>
          <a:xfrm>
            <a:off x="609600" y="2707640"/>
            <a:ext cx="6858000" cy="2661920"/>
          </a:xfrm>
          <a:prstGeom prst="roundRect">
            <a:avLst>
              <a:gd name="adj" fmla="val 6000"/>
            </a:avLst>
          </a:prstGeom>
          <a:solidFill>
            <a:srgbClr val="F6ED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Achievements">
            <a:extLst>
              <a:ext uri="{FF2B5EF4-FFF2-40B4-BE49-F238E27FC236}">
                <a16:creationId xmlns:a16="http://schemas.microsoft.com/office/drawing/2014/main" id="{587D3C07-7C40-CC3C-0FA1-8ACFB3E42DE3}"/>
              </a:ext>
            </a:extLst>
          </p:cNvPr>
          <p:cNvSpPr txBox="1"/>
          <p:nvPr/>
        </p:nvSpPr>
        <p:spPr>
          <a:xfrm>
            <a:off x="838200" y="2834640"/>
            <a:ext cx="6477000" cy="2407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3862A"/>
                </a:solidFill>
                <a:latin typeface="Calibri" panose="020F0502020204030204" pitchFamily="34" charset="0"/>
              </a:rPr>
              <a:t>Достижения:</a:t>
            </a:r>
          </a:p>
          <a:p>
            <a:pPr marL="304800" indent="-304800">
              <a:spcAft>
                <a:spcPts val="600"/>
              </a:spcAft>
              <a:buClr>
                <a:srgbClr val="B386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Изгнал португальцев-католиков,</a:t>
            </a:r>
          </a:p>
          <a:p>
            <a:pPr marL="304800" indent="-304800">
              <a:spcAft>
                <a:spcPts val="600"/>
              </a:spcAft>
              <a:buClr>
                <a:srgbClr val="B386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вернул традиционную веру,</a:t>
            </a:r>
          </a:p>
          <a:p>
            <a:pPr marL="304800" indent="-304800">
              <a:spcAft>
                <a:spcPts val="600"/>
              </a:spcAft>
              <a:buClr>
                <a:srgbClr val="B386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построил новую столицу </a:t>
            </a:r>
            <a:r>
              <a:rPr lang="ru-RU" sz="2300" dirty="0" err="1">
                <a:solidFill>
                  <a:srgbClr val="2B2620"/>
                </a:solidFill>
                <a:latin typeface="Calibri" panose="020F0502020204030204" pitchFamily="34" charset="0"/>
              </a:rPr>
              <a:t>Гондэр</a:t>
            </a: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,</a:t>
            </a:r>
          </a:p>
          <a:p>
            <a:pPr marL="304800" indent="-304800">
              <a:spcAft>
                <a:spcPts val="600"/>
              </a:spcAft>
              <a:buClr>
                <a:srgbClr val="B386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укрепил власть и наладил международные связи.</a:t>
            </a:r>
          </a:p>
        </p:txBody>
      </p:sp>
      <p:sp>
        <p:nvSpPr>
          <p:cNvPr id="12" name="Achievements bar">
            <a:extLst>
              <a:ext uri="{FF2B5EF4-FFF2-40B4-BE49-F238E27FC236}">
                <a16:creationId xmlns:a16="http://schemas.microsoft.com/office/drawing/2014/main" id="{314696C6-20E2-51CF-01B2-2F033DA65707}"/>
              </a:ext>
            </a:extLst>
          </p:cNvPr>
          <p:cNvSpPr/>
          <p:nvPr/>
        </p:nvSpPr>
        <p:spPr>
          <a:xfrm>
            <a:off x="711200" y="2834640"/>
            <a:ext cx="50800" cy="2407920"/>
          </a:xfrm>
          <a:prstGeom prst="rect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sult card">
            <a:extLst>
              <a:ext uri="{FF2B5EF4-FFF2-40B4-BE49-F238E27FC236}">
                <a16:creationId xmlns:a16="http://schemas.microsoft.com/office/drawing/2014/main" id="{70DC404A-4893-A74E-A27F-77FF1464EDC7}"/>
              </a:ext>
            </a:extLst>
          </p:cNvPr>
          <p:cNvSpPr/>
          <p:nvPr/>
        </p:nvSpPr>
        <p:spPr>
          <a:xfrm>
            <a:off x="609600" y="5547360"/>
            <a:ext cx="6858000" cy="955040"/>
          </a:xfrm>
          <a:prstGeom prst="roundRect">
            <a:avLst>
              <a:gd name="adj" fmla="val 6000"/>
            </a:avLst>
          </a:prstGeom>
          <a:solidFill>
            <a:srgbClr val="DFEE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sult">
            <a:extLst>
              <a:ext uri="{FF2B5EF4-FFF2-40B4-BE49-F238E27FC236}">
                <a16:creationId xmlns:a16="http://schemas.microsoft.com/office/drawing/2014/main" id="{1209EE27-4F77-9CFF-5C4A-BB048E317D77}"/>
              </a:ext>
            </a:extLst>
          </p:cNvPr>
          <p:cNvSpPr txBox="1"/>
          <p:nvPr/>
        </p:nvSpPr>
        <p:spPr>
          <a:xfrm>
            <a:off x="838200" y="5674360"/>
            <a:ext cx="6477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2E6B49"/>
                </a:solidFill>
                <a:latin typeface="Calibri" panose="020F0502020204030204" pitchFamily="34" charset="0"/>
              </a:rPr>
              <a:t>Итог:</a:t>
            </a: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 При нём Эфиопия пережила период стабильности и расцвета.</a:t>
            </a:r>
          </a:p>
        </p:txBody>
      </p:sp>
      <p:sp>
        <p:nvSpPr>
          <p:cNvPr id="15" name="Result bar">
            <a:extLst>
              <a:ext uri="{FF2B5EF4-FFF2-40B4-BE49-F238E27FC236}">
                <a16:creationId xmlns:a16="http://schemas.microsoft.com/office/drawing/2014/main" id="{E7887308-8B74-161D-0238-97D333EE0246}"/>
              </a:ext>
            </a:extLst>
          </p:cNvPr>
          <p:cNvSpPr/>
          <p:nvPr/>
        </p:nvSpPr>
        <p:spPr>
          <a:xfrm>
            <a:off x="711200" y="5674360"/>
            <a:ext cx="50800" cy="701040"/>
          </a:xfrm>
          <a:prstGeom prst="rect">
            <a:avLst/>
          </a:prstGeom>
          <a:solidFill>
            <a:srgbClr val="2E6B4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Fasilides castle" descr="Замок Фасилидаса в Гондэре (Фасил-Гебби), XVII в. Современная фотография">
            <a:extLst>
              <a:ext uri="{FF2B5EF4-FFF2-40B4-BE49-F238E27FC236}">
                <a16:creationId xmlns:a16="http://schemas.microsoft.com/office/drawing/2014/main" id="{A33B0356-526D-8474-DEE2-094AEF519DB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965200"/>
            <a:ext cx="3810000" cy="2895600"/>
          </a:xfrm>
          <a:prstGeom prst="roundRect">
            <a:avLst>
              <a:gd name="adj" fmla="val 4000"/>
            </a:avLst>
          </a:prstGeom>
          <a:ln w="15875">
            <a:solidFill>
              <a:srgbClr val="2E6B4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Crown plate">
            <a:extLst>
              <a:ext uri="{FF2B5EF4-FFF2-40B4-BE49-F238E27FC236}">
                <a16:creationId xmlns:a16="http://schemas.microsoft.com/office/drawing/2014/main" id="{9EA69B06-D46F-2987-DFA1-0AC3BEAB5D09}"/>
              </a:ext>
            </a:extLst>
          </p:cNvPr>
          <p:cNvSpPr/>
          <p:nvPr/>
        </p:nvSpPr>
        <p:spPr>
          <a:xfrm>
            <a:off x="7772400" y="4038600"/>
            <a:ext cx="3810000" cy="2463800"/>
          </a:xfrm>
          <a:prstGeom prst="roundRect">
            <a:avLst>
              <a:gd name="adj" fmla="val 4000"/>
            </a:avLst>
          </a:prstGeom>
          <a:solidFill>
            <a:srgbClr val="F6ED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Fasilides crown" descr="Корона, подаренная императором Фасилидасом монастырю Ура-Кидане-Мехрет (1631–1667). Музей монастыря, озеро Тана">
            <a:extLst>
              <a:ext uri="{FF2B5EF4-FFF2-40B4-BE49-F238E27FC236}">
                <a16:creationId xmlns:a16="http://schemas.microsoft.com/office/drawing/2014/main" id="{17AE0DA9-3637-E906-140D-7CBA3DBEFBE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0" y="4140200"/>
            <a:ext cx="2082800" cy="2260600"/>
          </a:xfrm>
          <a:prstGeom prst="rect">
            <a:avLst/>
          </a:prstGeom>
        </p:spPr>
      </p:pic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7BDE7F3C-8150-C19D-09D9-0E0D3BDD5D1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400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A29EA97-A555-3F59-6B8A-8F9F394CB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B2620"/>
                </a:solidFill>
                <a:latin typeface="Bookman Old Style" panose="02050604050505020204" pitchFamily="18" charset="0"/>
              </a:rPr>
              <a:t>Возвращаемся к главному вопросу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4AA33C4A-3C2E-A160-170A-488FEEFCD14B}"/>
              </a:ext>
            </a:extLst>
          </p:cNvPr>
          <p:cNvCxnSpPr/>
          <p:nvPr/>
        </p:nvCxnSpPr>
        <p:spPr>
          <a:xfrm>
            <a:off x="609600" y="876808"/>
            <a:ext cx="2286000" cy="0"/>
          </a:xfrm>
          <a:prstGeom prst="line">
            <a:avLst/>
          </a:prstGeom>
          <a:ln w="19050">
            <a:solidFill>
              <a:srgbClr val="2B26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CCBA255D-E19E-49EF-C817-AF997A180688}"/>
              </a:ext>
            </a:extLst>
          </p:cNvPr>
          <p:cNvCxnSpPr/>
          <p:nvPr/>
        </p:nvCxnSpPr>
        <p:spPr>
          <a:xfrm>
            <a:off x="2971800" y="876808"/>
            <a:ext cx="1447800" cy="0"/>
          </a:xfrm>
          <a:prstGeom prst="line">
            <a:avLst/>
          </a:prstGeom>
          <a:ln w="9525">
            <a:solidFill>
              <a:srgbClr val="C8B2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1FC1AA2D-D5F5-4224-EF72-73F58E002CDC}"/>
              </a:ext>
            </a:extLst>
          </p:cNvPr>
          <p:cNvSpPr/>
          <p:nvPr/>
        </p:nvSpPr>
        <p:spPr>
          <a:xfrm>
            <a:off x="2895600" y="832358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 11">
            <a:extLst>
              <a:ext uri="{FF2B5EF4-FFF2-40B4-BE49-F238E27FC236}">
                <a16:creationId xmlns:a16="http://schemas.microsoft.com/office/drawing/2014/main" id="{3CF6B761-7940-AFB2-B5FC-66D8CF5C70EC}"/>
              </a:ext>
            </a:extLst>
          </p:cNvPr>
          <p:cNvSpPr txBox="1"/>
          <p:nvPr/>
        </p:nvSpPr>
        <p:spPr>
          <a:xfrm>
            <a:off x="609600" y="1066800"/>
            <a:ext cx="109728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 dirty="0">
                <a:solidFill>
                  <a:srgbClr val="A5462B"/>
                </a:solidFill>
                <a:latin typeface="Bookman Old Style" panose="02050604050505020204" pitchFamily="18" charset="0"/>
              </a:rPr>
              <a:t>Почему результаты христианизации в Африке были разными?</a:t>
            </a:r>
          </a:p>
        </p:txBody>
      </p:sp>
      <p:sp>
        <p:nvSpPr>
          <p:cNvPr id="7" name="Factor 1 card">
            <a:extLst>
              <a:ext uri="{FF2B5EF4-FFF2-40B4-BE49-F238E27FC236}">
                <a16:creationId xmlns:a16="http://schemas.microsoft.com/office/drawing/2014/main" id="{71275A95-3C5D-2FEB-9C15-A7B09A86DD7D}"/>
              </a:ext>
            </a:extLst>
          </p:cNvPr>
          <p:cNvSpPr/>
          <p:nvPr/>
        </p:nvSpPr>
        <p:spPr>
          <a:xfrm>
            <a:off x="609600" y="1742440"/>
            <a:ext cx="5384800" cy="1889760"/>
          </a:xfrm>
          <a:prstGeom prst="roundRect">
            <a:avLst>
              <a:gd name="adj" fmla="val 6000"/>
            </a:avLst>
          </a:prstGeom>
          <a:solidFill>
            <a:srgbClr val="F3E8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Factor 1">
            <a:extLst>
              <a:ext uri="{FF2B5EF4-FFF2-40B4-BE49-F238E27FC236}">
                <a16:creationId xmlns:a16="http://schemas.microsoft.com/office/drawing/2014/main" id="{76CE65D6-C12C-D60E-09D6-50FE2F0FD567}"/>
              </a:ext>
            </a:extLst>
          </p:cNvPr>
          <p:cNvSpPr txBox="1"/>
          <p:nvPr/>
        </p:nvSpPr>
        <p:spPr>
          <a:xfrm>
            <a:off x="863600" y="1894840"/>
            <a:ext cx="4953000" cy="1584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94632A"/>
                </a:solidFill>
                <a:latin typeface="Calibri" panose="020F0502020204030204" pitchFamily="34" charset="0"/>
              </a:rPr>
              <a:t>Уровень развития:</a:t>
            </a:r>
            <a:r>
              <a:rPr lang="ru-RU" sz="2600" dirty="0">
                <a:solidFill>
                  <a:srgbClr val="2B2620"/>
                </a:solidFill>
                <a:latin typeface="Calibri" panose="020F0502020204030204" pitchFamily="34" charset="0"/>
              </a:rPr>
              <a:t> Наличие сильной собственной государственности и культуры (Бенин, Эфиопия).</a:t>
            </a:r>
          </a:p>
        </p:txBody>
      </p:sp>
      <p:sp>
        <p:nvSpPr>
          <p:cNvPr id="9" name="Factor 1 bar">
            <a:extLst>
              <a:ext uri="{FF2B5EF4-FFF2-40B4-BE49-F238E27FC236}">
                <a16:creationId xmlns:a16="http://schemas.microsoft.com/office/drawing/2014/main" id="{6E75FDA8-1F88-5C2B-ACAA-6DA31FDFF80B}"/>
              </a:ext>
            </a:extLst>
          </p:cNvPr>
          <p:cNvSpPr/>
          <p:nvPr/>
        </p:nvSpPr>
        <p:spPr>
          <a:xfrm>
            <a:off x="711200" y="1869440"/>
            <a:ext cx="50800" cy="1635760"/>
          </a:xfrm>
          <a:prstGeom prst="rect">
            <a:avLst/>
          </a:prstGeom>
          <a:solidFill>
            <a:srgbClr val="946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Factor 2 card">
            <a:extLst>
              <a:ext uri="{FF2B5EF4-FFF2-40B4-BE49-F238E27FC236}">
                <a16:creationId xmlns:a16="http://schemas.microsoft.com/office/drawing/2014/main" id="{E7204249-E001-5573-A690-6EFC80C74D24}"/>
              </a:ext>
            </a:extLst>
          </p:cNvPr>
          <p:cNvSpPr/>
          <p:nvPr/>
        </p:nvSpPr>
        <p:spPr>
          <a:xfrm>
            <a:off x="6197600" y="1742440"/>
            <a:ext cx="5384800" cy="1889760"/>
          </a:xfrm>
          <a:prstGeom prst="roundRect">
            <a:avLst>
              <a:gd name="adj" fmla="val 6000"/>
            </a:avLst>
          </a:prstGeom>
          <a:solidFill>
            <a:srgbClr val="E3E6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Factor 2">
            <a:extLst>
              <a:ext uri="{FF2B5EF4-FFF2-40B4-BE49-F238E27FC236}">
                <a16:creationId xmlns:a16="http://schemas.microsoft.com/office/drawing/2014/main" id="{B105FB19-5A3D-2CF0-FBE7-79799E1F126C}"/>
              </a:ext>
            </a:extLst>
          </p:cNvPr>
          <p:cNvSpPr txBox="1"/>
          <p:nvPr/>
        </p:nvSpPr>
        <p:spPr>
          <a:xfrm>
            <a:off x="6451600" y="1894840"/>
            <a:ext cx="4953000" cy="1584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3C4B8E"/>
                </a:solidFill>
                <a:latin typeface="Calibri" panose="020F0502020204030204" pitchFamily="34" charset="0"/>
              </a:rPr>
              <a:t>Внутренние мотивы:</a:t>
            </a:r>
            <a:r>
              <a:rPr lang="ru-RU" sz="2600" dirty="0">
                <a:solidFill>
                  <a:srgbClr val="2B2620"/>
                </a:solidFill>
                <a:latin typeface="Calibri" panose="020F0502020204030204" pitchFamily="34" charset="0"/>
              </a:rPr>
              <a:t> Христианство как инструмент реформ (Конго) </a:t>
            </a:r>
            <a:r>
              <a:rPr lang="ru-RU" sz="2600" dirty="0" err="1">
                <a:solidFill>
                  <a:srgbClr val="2B2620"/>
                </a:solidFill>
                <a:latin typeface="Calibri" panose="020F0502020204030204" pitchFamily="34" charset="0"/>
              </a:rPr>
              <a:t>vs</a:t>
            </a:r>
            <a:r>
              <a:rPr lang="ru-RU" sz="2600" dirty="0">
                <a:solidFill>
                  <a:srgbClr val="2B2620"/>
                </a:solidFill>
                <a:latin typeface="Calibri" panose="020F0502020204030204" pitchFamily="34" charset="0"/>
              </a:rPr>
              <a:t>. угроза независимости (Эфиопия).</a:t>
            </a:r>
          </a:p>
        </p:txBody>
      </p:sp>
      <p:sp>
        <p:nvSpPr>
          <p:cNvPr id="12" name="Factor 2 bar">
            <a:extLst>
              <a:ext uri="{FF2B5EF4-FFF2-40B4-BE49-F238E27FC236}">
                <a16:creationId xmlns:a16="http://schemas.microsoft.com/office/drawing/2014/main" id="{B2FD939E-7FB6-A9EE-4420-BF8DFAE5FD51}"/>
              </a:ext>
            </a:extLst>
          </p:cNvPr>
          <p:cNvSpPr/>
          <p:nvPr/>
        </p:nvSpPr>
        <p:spPr>
          <a:xfrm>
            <a:off x="6299200" y="1869440"/>
            <a:ext cx="50800" cy="1635760"/>
          </a:xfrm>
          <a:prstGeom prst="rect">
            <a:avLst/>
          </a:prstGeom>
          <a:solidFill>
            <a:srgbClr val="3C4B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Factor 3 card">
            <a:extLst>
              <a:ext uri="{FF2B5EF4-FFF2-40B4-BE49-F238E27FC236}">
                <a16:creationId xmlns:a16="http://schemas.microsoft.com/office/drawing/2014/main" id="{59CEE90B-FD58-8622-02C1-A50B54BDB0A0}"/>
              </a:ext>
            </a:extLst>
          </p:cNvPr>
          <p:cNvSpPr/>
          <p:nvPr/>
        </p:nvSpPr>
        <p:spPr>
          <a:xfrm>
            <a:off x="609600" y="3860800"/>
            <a:ext cx="5384800" cy="1493520"/>
          </a:xfrm>
          <a:prstGeom prst="roundRect">
            <a:avLst>
              <a:gd name="adj" fmla="val 6000"/>
            </a:avLst>
          </a:prstGeom>
          <a:solidFill>
            <a:srgbClr val="F6E0D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Factor 3">
            <a:extLst>
              <a:ext uri="{FF2B5EF4-FFF2-40B4-BE49-F238E27FC236}">
                <a16:creationId xmlns:a16="http://schemas.microsoft.com/office/drawing/2014/main" id="{76526A21-49C5-707C-1AA6-B009A7EC94FC}"/>
              </a:ext>
            </a:extLst>
          </p:cNvPr>
          <p:cNvSpPr txBox="1"/>
          <p:nvPr/>
        </p:nvSpPr>
        <p:spPr>
          <a:xfrm>
            <a:off x="863600" y="4013200"/>
            <a:ext cx="49530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A3282B"/>
                </a:solidFill>
                <a:latin typeface="Calibri" panose="020F0502020204030204" pitchFamily="34" charset="0"/>
              </a:rPr>
              <a:t>Внешние интересы:</a:t>
            </a:r>
            <a:r>
              <a:rPr lang="ru-RU" sz="2600" dirty="0">
                <a:solidFill>
                  <a:srgbClr val="2B2620"/>
                </a:solidFill>
                <a:latin typeface="Calibri" panose="020F0502020204030204" pitchFamily="34" charset="0"/>
              </a:rPr>
              <a:t> Связь с работорговлей и политическим подчинением (Конго).</a:t>
            </a:r>
          </a:p>
        </p:txBody>
      </p:sp>
      <p:sp>
        <p:nvSpPr>
          <p:cNvPr id="15" name="Factor 3 bar">
            <a:extLst>
              <a:ext uri="{FF2B5EF4-FFF2-40B4-BE49-F238E27FC236}">
                <a16:creationId xmlns:a16="http://schemas.microsoft.com/office/drawing/2014/main" id="{75ED01B3-0B80-CCA7-1FC7-E82F2FD8F0BD}"/>
              </a:ext>
            </a:extLst>
          </p:cNvPr>
          <p:cNvSpPr/>
          <p:nvPr/>
        </p:nvSpPr>
        <p:spPr>
          <a:xfrm>
            <a:off x="711200" y="3987800"/>
            <a:ext cx="50800" cy="1239520"/>
          </a:xfrm>
          <a:prstGeom prst="rect">
            <a:avLst/>
          </a:prstGeom>
          <a:solidFill>
            <a:srgbClr val="A328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actor 4 card">
            <a:extLst>
              <a:ext uri="{FF2B5EF4-FFF2-40B4-BE49-F238E27FC236}">
                <a16:creationId xmlns:a16="http://schemas.microsoft.com/office/drawing/2014/main" id="{6FD366D9-887D-E49E-4049-E9767F90A902}"/>
              </a:ext>
            </a:extLst>
          </p:cNvPr>
          <p:cNvSpPr/>
          <p:nvPr/>
        </p:nvSpPr>
        <p:spPr>
          <a:xfrm>
            <a:off x="6197600" y="3860800"/>
            <a:ext cx="5384800" cy="1493520"/>
          </a:xfrm>
          <a:prstGeom prst="roundRect">
            <a:avLst>
              <a:gd name="adj" fmla="val 6000"/>
            </a:avLst>
          </a:prstGeom>
          <a:solidFill>
            <a:srgbClr val="DFEE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Factor 4">
            <a:extLst>
              <a:ext uri="{FF2B5EF4-FFF2-40B4-BE49-F238E27FC236}">
                <a16:creationId xmlns:a16="http://schemas.microsoft.com/office/drawing/2014/main" id="{E12B0AFF-3410-0883-BDB0-9874A08654D0}"/>
              </a:ext>
            </a:extLst>
          </p:cNvPr>
          <p:cNvSpPr txBox="1"/>
          <p:nvPr/>
        </p:nvSpPr>
        <p:spPr>
          <a:xfrm>
            <a:off x="6451600" y="4013200"/>
            <a:ext cx="49530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2E6B49"/>
                </a:solidFill>
                <a:latin typeface="Calibri" panose="020F0502020204030204" pitchFamily="34" charset="0"/>
              </a:rPr>
              <a:t>Сила традиций:</a:t>
            </a:r>
            <a:r>
              <a:rPr lang="ru-RU" sz="2600" dirty="0">
                <a:solidFill>
                  <a:srgbClr val="2B2620"/>
                </a:solidFill>
                <a:latin typeface="Calibri" panose="020F0502020204030204" pitchFamily="34" charset="0"/>
              </a:rPr>
              <a:t> Глубина и древность местных религиозных верований (все регионы).</a:t>
            </a:r>
          </a:p>
        </p:txBody>
      </p:sp>
      <p:sp>
        <p:nvSpPr>
          <p:cNvPr id="18" name="Factor 4 bar">
            <a:extLst>
              <a:ext uri="{FF2B5EF4-FFF2-40B4-BE49-F238E27FC236}">
                <a16:creationId xmlns:a16="http://schemas.microsoft.com/office/drawing/2014/main" id="{999FBB1C-7C06-B5E3-D68A-7A8ABFE9259C}"/>
              </a:ext>
            </a:extLst>
          </p:cNvPr>
          <p:cNvSpPr/>
          <p:nvPr/>
        </p:nvSpPr>
        <p:spPr>
          <a:xfrm>
            <a:off x="6299200" y="3987800"/>
            <a:ext cx="50800" cy="1239520"/>
          </a:xfrm>
          <a:prstGeom prst="rect">
            <a:avLst/>
          </a:prstGeom>
          <a:solidFill>
            <a:srgbClr val="2E6B4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9AD4C260-D873-D46D-178E-8EB4E1E2AD8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20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890A958-7FA8-E835-4D9A-1EC3789E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7620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B2620"/>
                </a:solidFill>
                <a:latin typeface="Bookman Old Style" panose="02050604050505020204" pitchFamily="18" charset="0"/>
              </a:rPr>
              <a:t>Выводы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99E72CD8-4997-30BF-7D72-E33C3CDB55D5}"/>
              </a:ext>
            </a:extLst>
          </p:cNvPr>
          <p:cNvCxnSpPr/>
          <p:nvPr/>
        </p:nvCxnSpPr>
        <p:spPr>
          <a:xfrm>
            <a:off x="609600" y="905764"/>
            <a:ext cx="2286000" cy="0"/>
          </a:xfrm>
          <a:prstGeom prst="line">
            <a:avLst/>
          </a:prstGeom>
          <a:ln w="19050">
            <a:solidFill>
              <a:srgbClr val="2B26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8C0B7E28-EB03-2D07-132F-D25F3497FDD6}"/>
              </a:ext>
            </a:extLst>
          </p:cNvPr>
          <p:cNvCxnSpPr/>
          <p:nvPr/>
        </p:nvCxnSpPr>
        <p:spPr>
          <a:xfrm>
            <a:off x="2971800" y="905764"/>
            <a:ext cx="1447800" cy="0"/>
          </a:xfrm>
          <a:prstGeom prst="line">
            <a:avLst/>
          </a:prstGeom>
          <a:ln w="9525">
            <a:solidFill>
              <a:srgbClr val="C8B2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74FB1325-7B4C-D9A2-CF5F-F4E2A5F7370C}"/>
              </a:ext>
            </a:extLst>
          </p:cNvPr>
          <p:cNvSpPr/>
          <p:nvPr/>
        </p:nvSpPr>
        <p:spPr>
          <a:xfrm>
            <a:off x="2895600" y="861314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nclusion 1 card">
            <a:extLst>
              <a:ext uri="{FF2B5EF4-FFF2-40B4-BE49-F238E27FC236}">
                <a16:creationId xmlns:a16="http://schemas.microsoft.com/office/drawing/2014/main" id="{05E1779A-4D63-25CE-DB20-024BFEB3F7BD}"/>
              </a:ext>
            </a:extLst>
          </p:cNvPr>
          <p:cNvSpPr/>
          <p:nvPr/>
        </p:nvSpPr>
        <p:spPr>
          <a:xfrm>
            <a:off x="609600" y="1219200"/>
            <a:ext cx="7112000" cy="1005840"/>
          </a:xfrm>
          <a:prstGeom prst="roundRect">
            <a:avLst>
              <a:gd name="adj" fmla="val 6000"/>
            </a:avLst>
          </a:prstGeom>
          <a:solidFill>
            <a:srgbClr val="DF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onclusion 1">
            <a:extLst>
              <a:ext uri="{FF2B5EF4-FFF2-40B4-BE49-F238E27FC236}">
                <a16:creationId xmlns:a16="http://schemas.microsoft.com/office/drawing/2014/main" id="{F4F187ED-8D62-5E00-DA64-4563847583BF}"/>
              </a:ext>
            </a:extLst>
          </p:cNvPr>
          <p:cNvSpPr txBox="1"/>
          <p:nvPr/>
        </p:nvSpPr>
        <p:spPr>
          <a:xfrm>
            <a:off x="863600" y="1371600"/>
            <a:ext cx="6680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Началось </a:t>
            </a:r>
            <a:r>
              <a:rPr lang="ru-RU" sz="2300" b="1" dirty="0">
                <a:solidFill>
                  <a:srgbClr val="2B5F8A"/>
                </a:solidFill>
                <a:latin typeface="Calibri" panose="020F0502020204030204" pitchFamily="34" charset="0"/>
              </a:rPr>
              <a:t>активное проникновение европейцев</a:t>
            </a: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 (Португалия, Испания, Голландия).</a:t>
            </a:r>
          </a:p>
        </p:txBody>
      </p:sp>
      <p:sp>
        <p:nvSpPr>
          <p:cNvPr id="8" name="Conclusion 1 bar">
            <a:extLst>
              <a:ext uri="{FF2B5EF4-FFF2-40B4-BE49-F238E27FC236}">
                <a16:creationId xmlns:a16="http://schemas.microsoft.com/office/drawing/2014/main" id="{A268FB51-8E1A-7AFE-EA11-738D332752A0}"/>
              </a:ext>
            </a:extLst>
          </p:cNvPr>
          <p:cNvSpPr/>
          <p:nvPr/>
        </p:nvSpPr>
        <p:spPr>
          <a:xfrm>
            <a:off x="711200" y="1346200"/>
            <a:ext cx="50800" cy="751840"/>
          </a:xfrm>
          <a:prstGeom prst="rect">
            <a:avLst/>
          </a:prstGeom>
          <a:solidFill>
            <a:srgbClr val="2B5F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nclusion 2 card">
            <a:extLst>
              <a:ext uri="{FF2B5EF4-FFF2-40B4-BE49-F238E27FC236}">
                <a16:creationId xmlns:a16="http://schemas.microsoft.com/office/drawing/2014/main" id="{279E7D56-3098-549A-4644-C1896CC5D06B}"/>
              </a:ext>
            </a:extLst>
          </p:cNvPr>
          <p:cNvSpPr/>
          <p:nvPr/>
        </p:nvSpPr>
        <p:spPr>
          <a:xfrm>
            <a:off x="609600" y="2352040"/>
            <a:ext cx="7112000" cy="1005840"/>
          </a:xfrm>
          <a:prstGeom prst="roundRect">
            <a:avLst>
              <a:gd name="adj" fmla="val 6000"/>
            </a:avLst>
          </a:prstGeom>
          <a:solidFill>
            <a:srgbClr val="F6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nclusion 2">
            <a:extLst>
              <a:ext uri="{FF2B5EF4-FFF2-40B4-BE49-F238E27FC236}">
                <a16:creationId xmlns:a16="http://schemas.microsoft.com/office/drawing/2014/main" id="{08D8ECA3-0705-BA2F-322A-2953F26DE410}"/>
              </a:ext>
            </a:extLst>
          </p:cNvPr>
          <p:cNvSpPr txBox="1"/>
          <p:nvPr/>
        </p:nvSpPr>
        <p:spPr>
          <a:xfrm>
            <a:off x="863600" y="2504440"/>
            <a:ext cx="6680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Африка втягивалась в мировую торговлю, где ключевую роль играла </a:t>
            </a:r>
            <a:r>
              <a:rPr lang="ru-RU" sz="2300" b="1" dirty="0">
                <a:solidFill>
                  <a:srgbClr val="A5462B"/>
                </a:solidFill>
                <a:latin typeface="Calibri" panose="020F0502020204030204" pitchFamily="34" charset="0"/>
              </a:rPr>
              <a:t>работорговля.</a:t>
            </a:r>
          </a:p>
        </p:txBody>
      </p:sp>
      <p:sp>
        <p:nvSpPr>
          <p:cNvPr id="11" name="Conclusion 2 bar">
            <a:extLst>
              <a:ext uri="{FF2B5EF4-FFF2-40B4-BE49-F238E27FC236}">
                <a16:creationId xmlns:a16="http://schemas.microsoft.com/office/drawing/2014/main" id="{97966D1D-F21F-37A8-5BCC-4F729BEEDF61}"/>
              </a:ext>
            </a:extLst>
          </p:cNvPr>
          <p:cNvSpPr/>
          <p:nvPr/>
        </p:nvSpPr>
        <p:spPr>
          <a:xfrm>
            <a:off x="711200" y="2479040"/>
            <a:ext cx="50800" cy="751840"/>
          </a:xfrm>
          <a:prstGeom prst="rect">
            <a:avLst/>
          </a:prstGeom>
          <a:solidFill>
            <a:srgbClr val="A546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onclusion 3 card">
            <a:extLst>
              <a:ext uri="{FF2B5EF4-FFF2-40B4-BE49-F238E27FC236}">
                <a16:creationId xmlns:a16="http://schemas.microsoft.com/office/drawing/2014/main" id="{2BD2E0DA-2563-13D0-099C-E92576EA3241}"/>
              </a:ext>
            </a:extLst>
          </p:cNvPr>
          <p:cNvSpPr/>
          <p:nvPr/>
        </p:nvSpPr>
        <p:spPr>
          <a:xfrm>
            <a:off x="609600" y="3484880"/>
            <a:ext cx="7112000" cy="1005840"/>
          </a:xfrm>
          <a:prstGeom prst="roundRect">
            <a:avLst>
              <a:gd name="adj" fmla="val 6000"/>
            </a:avLst>
          </a:prstGeom>
          <a:solidFill>
            <a:srgbClr val="F6ED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onclusion 3">
            <a:extLst>
              <a:ext uri="{FF2B5EF4-FFF2-40B4-BE49-F238E27FC236}">
                <a16:creationId xmlns:a16="http://schemas.microsoft.com/office/drawing/2014/main" id="{5C7247B3-7946-2379-0971-EF27607A4506}"/>
              </a:ext>
            </a:extLst>
          </p:cNvPr>
          <p:cNvSpPr txBox="1"/>
          <p:nvPr/>
        </p:nvSpPr>
        <p:spPr>
          <a:xfrm>
            <a:off x="863600" y="3637280"/>
            <a:ext cx="6680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Христианство распространялось </a:t>
            </a:r>
            <a:r>
              <a:rPr lang="ru-RU" sz="2300" b="1" dirty="0">
                <a:solidFill>
                  <a:srgbClr val="B3862A"/>
                </a:solidFill>
                <a:latin typeface="Calibri" panose="020F0502020204030204" pitchFamily="34" charset="0"/>
              </a:rPr>
              <a:t>с разным успехом,</a:t>
            </a: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 сталкиваясь с сильными местными традициями.</a:t>
            </a:r>
          </a:p>
        </p:txBody>
      </p:sp>
      <p:sp>
        <p:nvSpPr>
          <p:cNvPr id="14" name="Conclusion 3 bar">
            <a:extLst>
              <a:ext uri="{FF2B5EF4-FFF2-40B4-BE49-F238E27FC236}">
                <a16:creationId xmlns:a16="http://schemas.microsoft.com/office/drawing/2014/main" id="{26CDA96B-60DA-8848-14C9-8076E12F7541}"/>
              </a:ext>
            </a:extLst>
          </p:cNvPr>
          <p:cNvSpPr/>
          <p:nvPr/>
        </p:nvSpPr>
        <p:spPr>
          <a:xfrm>
            <a:off x="711200" y="3611880"/>
            <a:ext cx="50800" cy="751840"/>
          </a:xfrm>
          <a:prstGeom prst="rect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onclusion 4 card">
            <a:extLst>
              <a:ext uri="{FF2B5EF4-FFF2-40B4-BE49-F238E27FC236}">
                <a16:creationId xmlns:a16="http://schemas.microsoft.com/office/drawing/2014/main" id="{9AC644F3-5F70-B16D-AA62-F239DA835555}"/>
              </a:ext>
            </a:extLst>
          </p:cNvPr>
          <p:cNvSpPr/>
          <p:nvPr/>
        </p:nvSpPr>
        <p:spPr>
          <a:xfrm>
            <a:off x="609600" y="4617720"/>
            <a:ext cx="7112000" cy="1356360"/>
          </a:xfrm>
          <a:prstGeom prst="roundRect">
            <a:avLst>
              <a:gd name="adj" fmla="val 6000"/>
            </a:avLst>
          </a:prstGeom>
          <a:solidFill>
            <a:srgbClr val="DFEE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onclusion 4">
            <a:extLst>
              <a:ext uri="{FF2B5EF4-FFF2-40B4-BE49-F238E27FC236}">
                <a16:creationId xmlns:a16="http://schemas.microsoft.com/office/drawing/2014/main" id="{04E063FD-91FC-414E-7F53-4D3B2FD617E3}"/>
              </a:ext>
            </a:extLst>
          </p:cNvPr>
          <p:cNvSpPr txBox="1"/>
          <p:nvPr/>
        </p:nvSpPr>
        <p:spPr>
          <a:xfrm>
            <a:off x="863600" y="4770120"/>
            <a:ext cx="66802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Судьбы африканских государств сложились </a:t>
            </a:r>
            <a:r>
              <a:rPr lang="ru-RU" sz="2300" b="1" dirty="0">
                <a:solidFill>
                  <a:srgbClr val="2E6B49"/>
                </a:solidFill>
                <a:latin typeface="Calibri" panose="020F0502020204030204" pitchFamily="34" charset="0"/>
              </a:rPr>
              <a:t>по-разному</a:t>
            </a: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 в зависимости от их силы, гибкости и внешних обстоятельств.</a:t>
            </a:r>
          </a:p>
        </p:txBody>
      </p:sp>
      <p:sp>
        <p:nvSpPr>
          <p:cNvPr id="17" name="Conclusion 4 bar">
            <a:extLst>
              <a:ext uri="{FF2B5EF4-FFF2-40B4-BE49-F238E27FC236}">
                <a16:creationId xmlns:a16="http://schemas.microsoft.com/office/drawing/2014/main" id="{8DF8EE9E-4951-A8CC-133F-4D24FA138CA6}"/>
              </a:ext>
            </a:extLst>
          </p:cNvPr>
          <p:cNvSpPr/>
          <p:nvPr/>
        </p:nvSpPr>
        <p:spPr>
          <a:xfrm>
            <a:off x="711200" y="4744720"/>
            <a:ext cx="50800" cy="1102360"/>
          </a:xfrm>
          <a:prstGeom prst="rect">
            <a:avLst/>
          </a:prstGeom>
          <a:solidFill>
            <a:srgbClr val="2E6B4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laque plate">
            <a:extLst>
              <a:ext uri="{FF2B5EF4-FFF2-40B4-BE49-F238E27FC236}">
                <a16:creationId xmlns:a16="http://schemas.microsoft.com/office/drawing/2014/main" id="{FEA9CCBE-B349-F76A-1F04-81FDEB77EA28}"/>
              </a:ext>
            </a:extLst>
          </p:cNvPr>
          <p:cNvSpPr/>
          <p:nvPr/>
        </p:nvSpPr>
        <p:spPr>
          <a:xfrm>
            <a:off x="8026400" y="381000"/>
            <a:ext cx="3556000" cy="6096000"/>
          </a:xfrm>
          <a:prstGeom prst="roundRect">
            <a:avLst>
              <a:gd name="adj" fmla="val 4000"/>
            </a:avLst>
          </a:prstGeom>
          <a:solidFill>
            <a:srgbClr val="F3E8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Benin merchants plaque" descr="Бенинская латунная пластина с двумя португальскими купцами, XVI–XVII вв. Метрополитен-музей">
            <a:extLst>
              <a:ext uri="{FF2B5EF4-FFF2-40B4-BE49-F238E27FC236}">
                <a16:creationId xmlns:a16="http://schemas.microsoft.com/office/drawing/2014/main" id="{FB1BF401-6958-BB59-B3BC-16ADD68C73E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460500"/>
            <a:ext cx="3149600" cy="3937000"/>
          </a:xfrm>
          <a:prstGeom prst="rect">
            <a:avLst/>
          </a:prstGeom>
        </p:spPr>
      </p:pic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7CD8B4F2-3D0A-D952-69B6-986BB0762C9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792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E60CE14-2FB7-D573-41E7-38F1C8DD4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A5462B"/>
                </a:solidFill>
                <a:latin typeface="Bookman Old Style" panose="02050604050505020204" pitchFamily="18" charset="0"/>
              </a:rPr>
              <a:t>Домашнее задание</a:t>
            </a:r>
          </a:p>
        </p:txBody>
      </p:sp>
      <p:pic>
        <p:nvPicPr>
          <p:cNvPr id="4" name="Carracks" descr="Португальские каракки у скалистого берега. Ок. 1540. Национальный морской музей, Гринвич">
            <a:extLst>
              <a:ext uri="{FF2B5EF4-FFF2-40B4-BE49-F238E27FC236}">
                <a16:creationId xmlns:a16="http://schemas.microsoft.com/office/drawing/2014/main" id="{1275DDD3-35EE-B21F-8364-0FCDEF32601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203450"/>
            <a:ext cx="4724400" cy="2451100"/>
          </a:xfrm>
          <a:prstGeom prst="roundRect">
            <a:avLst>
              <a:gd name="adj" fmla="val 4000"/>
            </a:avLst>
          </a:prstGeom>
          <a:ln w="15875">
            <a:solidFill>
              <a:srgbClr val="2B5F8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713B637B-2F1D-4E30-1145-C6CEAD543896}"/>
              </a:ext>
            </a:extLst>
          </p:cNvPr>
          <p:cNvCxnSpPr/>
          <p:nvPr/>
        </p:nvCxnSpPr>
        <p:spPr>
          <a:xfrm>
            <a:off x="609600" y="1036320"/>
            <a:ext cx="2286000" cy="0"/>
          </a:xfrm>
          <a:prstGeom prst="line">
            <a:avLst/>
          </a:prstGeom>
          <a:ln w="19050">
            <a:solidFill>
              <a:srgbClr val="A546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">
            <a:extLst>
              <a:ext uri="{FF2B5EF4-FFF2-40B4-BE49-F238E27FC236}">
                <a16:creationId xmlns:a16="http://schemas.microsoft.com/office/drawing/2014/main" id="{F72D5848-A841-92D4-6740-3A1E595F5357}"/>
              </a:ext>
            </a:extLst>
          </p:cNvPr>
          <p:cNvCxnSpPr/>
          <p:nvPr/>
        </p:nvCxnSpPr>
        <p:spPr>
          <a:xfrm>
            <a:off x="2971800" y="1036320"/>
            <a:ext cx="1447800" cy="0"/>
          </a:xfrm>
          <a:prstGeom prst="line">
            <a:avLst/>
          </a:prstGeom>
          <a:ln w="9525">
            <a:solidFill>
              <a:srgbClr val="C8B2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8FBBE0E6-BFAA-F561-2CB1-3F5B17D0B11F}"/>
              </a:ext>
            </a:extLst>
          </p:cNvPr>
          <p:cNvSpPr/>
          <p:nvPr/>
        </p:nvSpPr>
        <p:spPr>
          <a:xfrm>
            <a:off x="2895600" y="991870"/>
            <a:ext cx="88900" cy="88900"/>
          </a:xfrm>
          <a:prstGeom prst="diamond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ading card">
            <a:extLst>
              <a:ext uri="{FF2B5EF4-FFF2-40B4-BE49-F238E27FC236}">
                <a16:creationId xmlns:a16="http://schemas.microsoft.com/office/drawing/2014/main" id="{014D19A9-B9BA-8400-0694-E7A428FE7241}"/>
              </a:ext>
            </a:extLst>
          </p:cNvPr>
          <p:cNvSpPr/>
          <p:nvPr/>
        </p:nvSpPr>
        <p:spPr>
          <a:xfrm>
            <a:off x="609600" y="1422400"/>
            <a:ext cx="5842000" cy="1036320"/>
          </a:xfrm>
          <a:prstGeom prst="roundRect">
            <a:avLst>
              <a:gd name="adj" fmla="val 6000"/>
            </a:avLst>
          </a:prstGeom>
          <a:solidFill>
            <a:srgbClr val="F6ED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ading">
            <a:extLst>
              <a:ext uri="{FF2B5EF4-FFF2-40B4-BE49-F238E27FC236}">
                <a16:creationId xmlns:a16="http://schemas.microsoft.com/office/drawing/2014/main" id="{3C57A1B7-E88F-7279-6C7A-C4C9D82C0C29}"/>
              </a:ext>
            </a:extLst>
          </p:cNvPr>
          <p:cNvSpPr txBox="1"/>
          <p:nvPr/>
        </p:nvSpPr>
        <p:spPr>
          <a:xfrm>
            <a:off x="863600" y="1574800"/>
            <a:ext cx="5410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B3862A"/>
                </a:solidFill>
                <a:latin typeface="Calibri" panose="020F0502020204030204" pitchFamily="34" charset="0"/>
              </a:rPr>
              <a:t>Прочитать</a:t>
            </a:r>
            <a:r>
              <a:rPr lang="ru-RU" sz="2400" dirty="0">
                <a:solidFill>
                  <a:srgbClr val="2B2620"/>
                </a:solidFill>
                <a:latin typeface="Calibri" panose="020F0502020204030204" pitchFamily="34" charset="0"/>
              </a:rPr>
              <a:t> §23 «Африка: разные судьбы государств и народов».</a:t>
            </a:r>
          </a:p>
        </p:txBody>
      </p:sp>
      <p:sp>
        <p:nvSpPr>
          <p:cNvPr id="10" name="Reading bar">
            <a:extLst>
              <a:ext uri="{FF2B5EF4-FFF2-40B4-BE49-F238E27FC236}">
                <a16:creationId xmlns:a16="http://schemas.microsoft.com/office/drawing/2014/main" id="{90022CCC-2BEE-BBB6-8FCF-7A7AD4E5B979}"/>
              </a:ext>
            </a:extLst>
          </p:cNvPr>
          <p:cNvSpPr/>
          <p:nvPr/>
        </p:nvSpPr>
        <p:spPr>
          <a:xfrm>
            <a:off x="711200" y="1549400"/>
            <a:ext cx="50800" cy="782320"/>
          </a:xfrm>
          <a:prstGeom prst="rect">
            <a:avLst/>
          </a:prstGeom>
          <a:solidFill>
            <a:srgbClr val="B3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reative card">
            <a:extLst>
              <a:ext uri="{FF2B5EF4-FFF2-40B4-BE49-F238E27FC236}">
                <a16:creationId xmlns:a16="http://schemas.microsoft.com/office/drawing/2014/main" id="{B94BF2E9-BC98-806D-FA1A-B7A436B350B7}"/>
              </a:ext>
            </a:extLst>
          </p:cNvPr>
          <p:cNvSpPr/>
          <p:nvPr/>
        </p:nvSpPr>
        <p:spPr>
          <a:xfrm>
            <a:off x="609600" y="2687320"/>
            <a:ext cx="5842000" cy="2910840"/>
          </a:xfrm>
          <a:prstGeom prst="roundRect">
            <a:avLst>
              <a:gd name="adj" fmla="val 6000"/>
            </a:avLst>
          </a:prstGeom>
          <a:solidFill>
            <a:srgbClr val="DF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reative">
            <a:extLst>
              <a:ext uri="{FF2B5EF4-FFF2-40B4-BE49-F238E27FC236}">
                <a16:creationId xmlns:a16="http://schemas.microsoft.com/office/drawing/2014/main" id="{FA977195-8DAD-C5A1-BC0E-27D5AC3CF432}"/>
              </a:ext>
            </a:extLst>
          </p:cNvPr>
          <p:cNvSpPr txBox="1"/>
          <p:nvPr/>
        </p:nvSpPr>
        <p:spPr>
          <a:xfrm>
            <a:off x="863600" y="2839720"/>
            <a:ext cx="5410200" cy="2606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2B5F8A"/>
                </a:solidFill>
                <a:latin typeface="Calibri" panose="020F0502020204030204" pitchFamily="34" charset="0"/>
              </a:rPr>
              <a:t>Творческое задание (на выбор):</a:t>
            </a:r>
          </a:p>
          <a:p>
            <a:pPr marL="304800" indent="-304800">
              <a:spcAft>
                <a:spcPts val="600"/>
              </a:spcAft>
              <a:buClr>
                <a:srgbClr val="A5462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b="1" dirty="0">
                <a:solidFill>
                  <a:srgbClr val="A5462B"/>
                </a:solidFill>
                <a:latin typeface="Calibri" panose="020F0502020204030204" pitchFamily="34" charset="0"/>
              </a:rPr>
              <a:t>Нарисовать комикс,</a:t>
            </a: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 иллюстрирующий один из эпизодов борьбы Эфиопии за независимость.</a:t>
            </a:r>
          </a:p>
          <a:p>
            <a:pPr marL="304800" indent="-304800">
              <a:spcAft>
                <a:spcPts val="600"/>
              </a:spcAft>
              <a:buClr>
                <a:srgbClr val="A5462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b="1" dirty="0">
                <a:solidFill>
                  <a:srgbClr val="A5462B"/>
                </a:solidFill>
                <a:latin typeface="Calibri" panose="020F0502020204030204" pitchFamily="34" charset="0"/>
              </a:rPr>
              <a:t>Написать короткое эссе</a:t>
            </a:r>
            <a:r>
              <a:rPr lang="ru-RU" sz="2300" dirty="0">
                <a:solidFill>
                  <a:srgbClr val="2B2620"/>
                </a:solidFill>
                <a:latin typeface="Calibri" panose="020F0502020204030204" pitchFamily="34" charset="0"/>
              </a:rPr>
              <a:t> от имени португальского миссионера о его впечатлениях от одной из стран Африки.</a:t>
            </a:r>
          </a:p>
        </p:txBody>
      </p:sp>
      <p:sp>
        <p:nvSpPr>
          <p:cNvPr id="13" name="Creative bar">
            <a:extLst>
              <a:ext uri="{FF2B5EF4-FFF2-40B4-BE49-F238E27FC236}">
                <a16:creationId xmlns:a16="http://schemas.microsoft.com/office/drawing/2014/main" id="{1D24E8F5-23E7-0574-66F7-F69C653D70B2}"/>
              </a:ext>
            </a:extLst>
          </p:cNvPr>
          <p:cNvSpPr/>
          <p:nvPr/>
        </p:nvSpPr>
        <p:spPr>
          <a:xfrm>
            <a:off x="711200" y="2814320"/>
            <a:ext cx="50800" cy="2656840"/>
          </a:xfrm>
          <a:prstGeom prst="rect">
            <a:avLst/>
          </a:prstGeom>
          <a:solidFill>
            <a:srgbClr val="2B5F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4576E6AD-4B36-EA5B-5FAA-8E821058D81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476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E847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6896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620"/>
      </a:dk1>
      <a:lt1>
        <a:srgbClr val="FFFFFF"/>
      </a:lt1>
      <a:dk2>
        <a:srgbClr val="5C5248"/>
      </a:dk2>
      <a:lt2>
        <a:srgbClr val="F6EDD5"/>
      </a:lt2>
      <a:accent1>
        <a:srgbClr val="A5462B"/>
      </a:accent1>
      <a:accent2>
        <a:srgbClr val="2B5F8A"/>
      </a:accent2>
      <a:accent3>
        <a:srgbClr val="B3862A"/>
      </a:accent3>
      <a:accent4>
        <a:srgbClr val="2E6B49"/>
      </a:accent4>
      <a:accent5>
        <a:srgbClr val="3C4B8E"/>
      </a:accent5>
      <a:accent6>
        <a:srgbClr val="94632A"/>
      </a:accent6>
      <a:hlink>
        <a:srgbClr val="467886"/>
      </a:hlink>
      <a:folHlink>
        <a:srgbClr val="96607D"/>
      </a:folHlink>
    </a:clrScheme>
    <a:fontScheme name="Стандартная">
      <a:majorFont>
        <a:latin typeface="Bookman Old Style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682</Words>
  <Application>Microsoft Office PowerPoint</Application>
  <PresentationFormat>Произвольный</PresentationFormat>
  <Paragraphs>99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Bookman Old Style</vt:lpstr>
      <vt:lpstr>Calibri</vt:lpstr>
      <vt:lpstr>Wingdings</vt:lpstr>
      <vt:lpstr>Тема Office</vt:lpstr>
      <vt:lpstr>Презентация PowerPoint</vt:lpstr>
      <vt:lpstr>План урока</vt:lpstr>
      <vt:lpstr>Северная Африка: перекрёсток интересов</vt:lpstr>
      <vt:lpstr>Центральная Африка: Бенин – могущество без христианства</vt:lpstr>
      <vt:lpstr>Центральная Африка: Конго – союзник и жертва</vt:lpstr>
      <vt:lpstr>Восточная Африка: Эфиопия – древняя христианская империя</vt:lpstr>
      <vt:lpstr>Эфиопия: путь к стабильности</vt:lpstr>
      <vt:lpstr>Сравниваем результаты христианизации</vt:lpstr>
      <vt:lpstr>Исторический портрет: Афонсу I Конголезский</vt:lpstr>
      <vt:lpstr>Исторический портрет: Фасилидас Эфиопский</vt:lpstr>
      <vt:lpstr>Возвращаемся к главному вопросу</vt:lpstr>
      <vt:lpstr>Выводы</vt:lpstr>
      <vt:lpstr>Домашнее задание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Африка: разные судьбы государств и народов</dc:title>
  <dc:creator>100ballnik.com</dc:creator>
  <cp:lastModifiedBy>Mendal</cp:lastModifiedBy>
  <cp:revision>1</cp:revision>
  <dcterms:created xsi:type="dcterms:W3CDTF">2026-10-26T21:11:32Z</dcterms:created>
  <dcterms:modified xsi:type="dcterms:W3CDTF">2026-10-26T21:11:32Z</dcterms:modified>
</cp:coreProperties>
</file>