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58" r:id="rId6"/>
    <p:sldId id="265" r:id="rId7"/>
    <p:sldId id="276" r:id="rId8"/>
    <p:sldId id="275" r:id="rId9"/>
    <p:sldId id="274" r:id="rId10"/>
    <p:sldId id="271" r:id="rId11"/>
    <p:sldId id="277" r:id="rId12"/>
    <p:sldId id="279" r:id="rId13"/>
    <p:sldId id="291" r:id="rId14"/>
    <p:sldId id="261" r:id="rId15"/>
    <p:sldId id="262" r:id="rId16"/>
    <p:sldId id="280" r:id="rId17"/>
    <p:sldId id="303" r:id="rId18"/>
    <p:sldId id="282" r:id="rId19"/>
    <p:sldId id="283" r:id="rId20"/>
    <p:sldId id="284" r:id="rId21"/>
    <p:sldId id="285" r:id="rId22"/>
    <p:sldId id="286" r:id="rId23"/>
    <p:sldId id="281" r:id="rId24"/>
    <p:sldId id="287" r:id="rId25"/>
    <p:sldId id="288" r:id="rId26"/>
    <p:sldId id="289" r:id="rId27"/>
    <p:sldId id="290" r:id="rId28"/>
    <p:sldId id="304" r:id="rId29"/>
    <p:sldId id="295" r:id="rId30"/>
    <p:sldId id="306" r:id="rId31"/>
    <p:sldId id="310" r:id="rId32"/>
    <p:sldId id="30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gufo.me/dict/ozhegov/&#1073;&#1077;&#1079;&#1076;&#1085;&#1072;" TargetMode="External"/><Relationship Id="rId3" Type="http://schemas.openxmlformats.org/officeDocument/2006/relationships/hyperlink" Target="https://rustutors.ru/egeteoriya/1139-zadanie-6.html" TargetMode="External"/><Relationship Id="rId7" Type="http://schemas.openxmlformats.org/officeDocument/2006/relationships/hyperlink" Target="https://gufo.me/dict/ozhegov" TargetMode="External"/><Relationship Id="rId2" Type="http://schemas.openxmlformats.org/officeDocument/2006/relationships/hyperlink" Target="https://rustutors.ru/egeteoriya/egepraktika/1604-egje-praktika-ispravte-leksicheskie-oshibki-zamenit-slovo-zadanie-6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ufo.me/dict/kuznetsov/&#1087;&#1088;&#1086;&#1076;&#1091;&#1073;&#1083;&#1080;&#1088;&#1086;&#1074;&#1072;&#1090;&#1100;" TargetMode="External"/><Relationship Id="rId5" Type="http://schemas.openxmlformats.org/officeDocument/2006/relationships/hyperlink" Target="https://fipi.ru/ege/otkrytyy-bank-zadaniy-ege" TargetMode="External"/><Relationship Id="rId10" Type="http://schemas.openxmlformats.org/officeDocument/2006/relationships/hyperlink" Target="https://ege-helper.ru/ege/teorija/443-zadanie-6-teorija-ege-2019-po-russkomu-jazyku/" TargetMode="External"/><Relationship Id="rId4" Type="http://schemas.openxmlformats.org/officeDocument/2006/relationships/hyperlink" Target="https://yandex.ru/tutor/subject/tag/problems/?ege_number_id=280&amp;tag_id=19" TargetMode="External"/><Relationship Id="rId9" Type="http://schemas.openxmlformats.org/officeDocument/2006/relationships/hyperlink" Target="https://gufo.me/dict/ozhegov/&#1089;&#1077;&#1082;&#1091;&#1085;&#1076;&#1072;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ЕГЭ - 2020.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Задание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6. Лексические нормы</a:t>
            </a:r>
            <a:r>
              <a:rPr lang="ru-RU" sz="4400" dirty="0">
                <a:latin typeface="+mn-lt"/>
              </a:rPr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Самойлова </a:t>
            </a:r>
            <a:r>
              <a:rPr lang="ru-RU" dirty="0" err="1" smtClean="0"/>
              <a:t>Т.Г.,учитель</a:t>
            </a:r>
            <a:r>
              <a:rPr lang="ru-RU" dirty="0" smtClean="0"/>
              <a:t> русского языка и литературы МОБУ СОШ ЛГО </a:t>
            </a:r>
            <a:r>
              <a:rPr lang="ru-RU" dirty="0" err="1" smtClean="0"/>
              <a:t>с.Пантелеймоновка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1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77686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Плеоназм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— </a:t>
            </a:r>
            <a:r>
              <a:rPr lang="ru-RU" sz="3200" dirty="0">
                <a:solidFill>
                  <a:srgbClr val="333333"/>
                </a:solidFill>
              </a:rPr>
              <a:t> 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(от др.-греч. π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λεον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ασμός — излишний, излишество) — оборот речи, в котором происходит дублирование некоторого элемента смысла; наличие нескольких языковых форм, выражающих одно и то же значение, в пределах законченного отрезка речи или текста; а также языковое выражение, в котором имеется подобное дублирование.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rgbClr val="FF0000"/>
                </a:solidFill>
              </a:rPr>
              <a:t>Примеры плеоназма: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отрицательный недостаток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очень прекрасно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финальные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итоги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FF0000"/>
                </a:solidFill>
              </a:rPr>
              <a:t>Тавтология </a:t>
            </a:r>
            <a:r>
              <a:rPr lang="ru-RU" sz="2400" i="1" dirty="0">
                <a:solidFill>
                  <a:srgbClr val="AA2B1E">
                    <a:lumMod val="75000"/>
                  </a:srgbClr>
                </a:solidFill>
              </a:rPr>
              <a:t>— 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(греч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. 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</a:rPr>
              <a:t>tautología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, от 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</a:rPr>
              <a:t>tautó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 — то же самое и </a:t>
            </a:r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lógos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 —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слово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 - это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тождесловие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то есть повторение сказанного иными словами или повторение однокоренных слов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ru-RU" sz="3200" b="1" dirty="0">
                <a:solidFill>
                  <a:srgbClr val="FF0000"/>
                </a:solidFill>
              </a:rPr>
              <a:t>Примеры тавтологии:</a:t>
            </a:r>
          </a:p>
          <a:p>
            <a:pPr lvl="0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старый старик          высокая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высота</a:t>
            </a:r>
          </a:p>
          <a:p>
            <a:pPr lvl="0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спросить вопрос     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Montserrat"/>
              </a:rPr>
              <a:t>случился случай</a:t>
            </a: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Montserrat"/>
              </a:rPr>
              <a:t>заплатить зарплату</a:t>
            </a: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Montserrat"/>
              </a:rPr>
              <a:t> открывать открытия</a:t>
            </a: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Montserrat"/>
              </a:rPr>
              <a:t>подробные подробности 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Montserrat"/>
            </a:endParaRPr>
          </a:p>
          <a:p>
            <a:pPr lvl="0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536422"/>
              </p:ext>
            </p:extLst>
          </p:nvPr>
        </p:nvGraphicFramePr>
        <p:xfrm>
          <a:off x="0" y="0"/>
          <a:ext cx="9144000" cy="6858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8535"/>
                <a:gridCol w="4855465"/>
              </a:tblGrid>
              <a:tr h="40341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Примеры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белоснежный снег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медицинская медсестра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богатая роскошь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мокрая вода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в декабре месяце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надменное высокомерие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ведущий лейтмотив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наиболее оптимальный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весёлый мажор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народная демократия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ветхая рухлядь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народный фольклор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главная суть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наследие прошлого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глубокая бездна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патриот родины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скоростной экспресс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необычный феномен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 отступить назад 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ностальгия по родине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спускаться вниз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объединённый союз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студёная стужа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отступить назад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убить насмерть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патриот родины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финальные итоги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памятный сувенир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памятный сувенир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первая премьера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первый дебют</a:t>
                      </a:r>
                      <a:endParaRPr lang="ru-RU" sz="2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перспектива на будущее</a:t>
                      </a: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 fontAlgn="base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Формулировка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задания: 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Отредактируйте предложение: исправьте лексическую ошибку, 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ЗАМЕНИВ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неверно употребленное слово. Запишите подобранное слово, соблюдая нормы современного русского литературного языка.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551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2800" dirty="0" smtClean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fontAlgn="base"/>
            <a:endParaRPr lang="ru-RU" sz="2800" dirty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fontAlgn="base"/>
            <a:endParaRPr lang="ru-RU" sz="2800" dirty="0" smtClean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cs typeface="Aharoni" pitchFamily="2" charset="-79"/>
              </a:rPr>
              <a:t>1. Для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cs typeface="Aharoni" pitchFamily="2" charset="-79"/>
              </a:rPr>
              <a:t>более четкой, объективной и ясной картины широко применяются такие методы психологии труда, как «фотография» рабочего дня и хронометраж времени.</a:t>
            </a:r>
            <a:r>
              <a:rPr lang="ru-RU" sz="2800" dirty="0">
                <a:solidFill>
                  <a:srgbClr val="1A1A1A"/>
                </a:solidFill>
                <a:cs typeface="Aharoni" pitchFamily="2" charset="-79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8333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 smtClean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algn="ctr" fontAlgn="base"/>
            <a:endParaRPr lang="ru-RU" sz="3200" dirty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algn="ctr" fontAlgn="base"/>
            <a:r>
              <a:rPr lang="ru-RU" sz="3200" dirty="0" smtClean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ОТВЕТ: </a:t>
            </a:r>
            <a:r>
              <a:rPr lang="ru-RU" sz="3200" dirty="0" smtClean="0">
                <a:solidFill>
                  <a:srgbClr val="FF0000"/>
                </a:solidFill>
                <a:cs typeface="Aharoni" pitchFamily="2" charset="-79"/>
              </a:rPr>
              <a:t>времени</a:t>
            </a:r>
            <a:endParaRPr lang="ru-RU" sz="3200" dirty="0">
              <a:solidFill>
                <a:srgbClr val="1A1A1A"/>
              </a:solidFill>
              <a:cs typeface="Aharoni" pitchFamily="2" charset="-79"/>
            </a:endParaRPr>
          </a:p>
          <a:p>
            <a:pPr lvl="0" algn="ctr" fontAlgn="base"/>
            <a:endParaRPr lang="ru-RU" sz="3200" dirty="0" smtClean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lvl="0" algn="ctr" fontAlgn="base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Объяснение:</a:t>
            </a:r>
          </a:p>
          <a:p>
            <a:pPr lvl="0" fontAlgn="base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Хронометраж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— метод изучения затрат </a:t>
            </a:r>
            <a:r>
              <a:rPr lang="ru-RU" sz="3200" dirty="0">
                <a:solidFill>
                  <a:srgbClr val="FF0000"/>
                </a:solidFill>
              </a:rPr>
              <a:t>времени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с помощью фиксации и замеров продолжительности выполняемых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24686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b="1" dirty="0" smtClean="0">
              <a:solidFill>
                <a:srgbClr val="1A1A1A"/>
              </a:solidFill>
              <a:latin typeface="GothaPro"/>
            </a:endParaRPr>
          </a:p>
          <a:p>
            <a:pPr fontAlgn="base"/>
            <a:endParaRPr lang="ru-RU" sz="3200" b="1" dirty="0">
              <a:solidFill>
                <a:srgbClr val="1A1A1A"/>
              </a:solidFill>
              <a:latin typeface="GothaPro"/>
            </a:endParaRPr>
          </a:p>
          <a:p>
            <a:pPr fontAlgn="base"/>
            <a:endParaRPr lang="ru-RU" sz="3200" b="1" dirty="0" smtClean="0">
              <a:solidFill>
                <a:srgbClr val="1A1A1A"/>
              </a:solidFill>
              <a:latin typeface="GothaPro"/>
            </a:endParaRPr>
          </a:p>
          <a:p>
            <a:pPr fontAlgn="base"/>
            <a:r>
              <a:rPr lang="ru-RU" sz="3200" b="1" dirty="0" smtClean="0">
                <a:solidFill>
                  <a:srgbClr val="1A1A1A"/>
                </a:solidFill>
                <a:latin typeface="GothaPro"/>
              </a:rPr>
              <a:t>2</a:t>
            </a:r>
            <a:r>
              <a:rPr lang="ru-RU" sz="3200" b="1" dirty="0" smtClean="0">
                <a:solidFill>
                  <a:srgbClr val="1A1A1A"/>
                </a:solidFill>
              </a:rPr>
              <a:t>. 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На протяжении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всей нашей жизни в наш мозг каждую секунду времени поступает множество сенсорных сигналов. </a:t>
            </a:r>
          </a:p>
        </p:txBody>
      </p:sp>
    </p:spTree>
    <p:extLst>
      <p:ext uri="{BB962C8B-B14F-4D97-AF65-F5344CB8AC3E}">
        <p14:creationId xmlns:p14="http://schemas.microsoft.com/office/powerpoint/2010/main" val="85931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56084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ru-RU" sz="3200" dirty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ОТВЕТ: </a:t>
            </a:r>
            <a:r>
              <a:rPr lang="ru-RU" sz="3200" dirty="0">
                <a:solidFill>
                  <a:srgbClr val="FF0000"/>
                </a:solidFill>
                <a:cs typeface="Aharoni" pitchFamily="2" charset="-79"/>
              </a:rPr>
              <a:t>времени</a:t>
            </a:r>
            <a:endParaRPr lang="ru-RU" sz="3200" dirty="0">
              <a:solidFill>
                <a:srgbClr val="1A1A1A"/>
              </a:solidFill>
              <a:cs typeface="Aharoni" pitchFamily="2" charset="-79"/>
            </a:endParaRPr>
          </a:p>
          <a:p>
            <a:pPr lvl="0" algn="ctr" fontAlgn="base"/>
            <a:endParaRPr lang="ru-RU" sz="3200" dirty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lvl="0" algn="ctr" fontAlgn="base"/>
            <a:r>
              <a:rPr lang="ru-RU" sz="3200" b="1" dirty="0">
                <a:solidFill>
                  <a:srgbClr val="AA2B1E">
                    <a:lumMod val="75000"/>
                  </a:srgbClr>
                </a:solidFill>
              </a:rPr>
              <a:t>Объяснение:</a:t>
            </a:r>
          </a:p>
          <a:p>
            <a:r>
              <a:rPr lang="ru-RU" sz="2800" dirty="0" smtClean="0">
                <a:solidFill>
                  <a:srgbClr val="555555"/>
                </a:solidFill>
                <a:latin typeface="Roboto"/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СЕКУНДА, ы, ж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Roboto"/>
              </a:rPr>
              <a:t>.-  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1/60 часть минуты, основная единица времени в Международной системе единиц. Подожди одну секунду (очень недолго). Сию секунду (сейчас, очень скоро или только что).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Толковый словарь Ожегова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8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3. Сейчас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когда эмоции схлынули и весь азартный запал пропал, мирным торговцам было трудно заставить себя снова рисковать своей жизнью. </a:t>
            </a:r>
          </a:p>
        </p:txBody>
      </p:sp>
    </p:spTree>
    <p:extLst>
      <p:ext uri="{BB962C8B-B14F-4D97-AF65-F5344CB8AC3E}">
        <p14:creationId xmlns:p14="http://schemas.microsoft.com/office/powerpoint/2010/main" val="366480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endParaRPr lang="ru-RU" sz="3200" dirty="0" smtClean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lvl="0" algn="ctr" fontAlgn="base"/>
            <a:r>
              <a:rPr lang="ru-RU" sz="3200" dirty="0" smtClean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ОТВЕТ: </a:t>
            </a:r>
            <a:r>
              <a:rPr lang="ru-RU" sz="3200" dirty="0" smtClean="0">
                <a:solidFill>
                  <a:srgbClr val="FF0000"/>
                </a:solidFill>
                <a:cs typeface="Aharoni" pitchFamily="2" charset="-79"/>
              </a:rPr>
              <a:t>азартный </a:t>
            </a:r>
            <a:endParaRPr lang="ru-RU" sz="3200" dirty="0">
              <a:solidFill>
                <a:srgbClr val="FF0000"/>
              </a:solidFill>
              <a:cs typeface="Aharoni" pitchFamily="2" charset="-79"/>
            </a:endParaRPr>
          </a:p>
          <a:p>
            <a:pPr lvl="0" algn="ctr" fontAlgn="base"/>
            <a:endParaRPr lang="ru-RU" sz="3200" dirty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lvl="0" algn="ctr" fontAlgn="base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Объяснение: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Азарт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—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это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состояние ярой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увлеченности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каким-либо делом;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воодушевление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энтузиазм, задор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и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запал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связанные с каким-то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случаем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игрой, риском.</a:t>
            </a:r>
          </a:p>
        </p:txBody>
      </p:sp>
    </p:spTree>
    <p:extLst>
      <p:ext uri="{BB962C8B-B14F-4D97-AF65-F5344CB8AC3E}">
        <p14:creationId xmlns:p14="http://schemas.microsoft.com/office/powerpoint/2010/main" val="16695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10136"/>
            <a:ext cx="748883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Helvetica Neue"/>
              </a:rPr>
              <a:t> </a:t>
            </a:r>
          </a:p>
          <a:p>
            <a:endParaRPr lang="ru-RU" sz="4000" dirty="0">
              <a:solidFill>
                <a:srgbClr val="000000"/>
              </a:solidFill>
              <a:latin typeface="Helvetica Neue"/>
            </a:endParaRPr>
          </a:p>
          <a:p>
            <a:r>
              <a:rPr lang="ru-RU" sz="4000" dirty="0" smtClean="0">
                <a:solidFill>
                  <a:schemeClr val="accent2"/>
                </a:solidFill>
              </a:rPr>
              <a:t>	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Задание № 6  ЕГЭ 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по русскому языку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проверяет  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знание лексических норм современного русского литературного языка (кроме паронимов). </a:t>
            </a:r>
          </a:p>
        </p:txBody>
      </p:sp>
    </p:spTree>
    <p:extLst>
      <p:ext uri="{BB962C8B-B14F-4D97-AF65-F5344CB8AC3E}">
        <p14:creationId xmlns:p14="http://schemas.microsoft.com/office/powerpoint/2010/main" val="5120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4. Молниеносная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война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невозможна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только военными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силами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как бы ни превосходил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нападающий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агрессор жертву в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области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военных сил.</a:t>
            </a:r>
            <a:r>
              <a:rPr lang="ru-RU" sz="3200" dirty="0">
                <a:solidFill>
                  <a:srgbClr val="1A1A1A"/>
                </a:solidFill>
                <a:latin typeface="GothaPro"/>
              </a:rPr>
              <a:t> </a:t>
            </a:r>
            <a:r>
              <a:rPr lang="ru-RU" dirty="0">
                <a:solidFill>
                  <a:srgbClr val="1A1A1A"/>
                </a:solidFill>
                <a:latin typeface="GothaPr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endParaRPr lang="ru-RU" sz="2800" dirty="0" smtClean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lvl="0" algn="ctr" fontAlgn="base"/>
            <a:endParaRPr lang="ru-RU" sz="2800" dirty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lvl="0" algn="ctr" fontAlgn="base"/>
            <a:endParaRPr lang="ru-RU" sz="2800" dirty="0" smtClean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lvl="0" algn="ctr" fontAlgn="base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haroni" pitchFamily="2" charset="-79"/>
              </a:rPr>
              <a:t>ОТВЕТ: </a:t>
            </a:r>
            <a:r>
              <a:rPr lang="ru-RU" sz="2800" dirty="0" smtClean="0">
                <a:solidFill>
                  <a:srgbClr val="FF0000"/>
                </a:solidFill>
                <a:cs typeface="Aharoni" pitchFamily="2" charset="-79"/>
              </a:rPr>
              <a:t>нападающий</a:t>
            </a:r>
            <a:endParaRPr lang="ru-RU" sz="2800" dirty="0">
              <a:solidFill>
                <a:srgbClr val="FF0000"/>
              </a:solidFill>
              <a:cs typeface="Aharoni" pitchFamily="2" charset="-79"/>
            </a:endParaRPr>
          </a:p>
          <a:p>
            <a:pPr lvl="0" algn="ctr" fontAlgn="base"/>
            <a:endParaRPr lang="ru-RU" sz="2800" dirty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lvl="0" algn="ctr" fontAlgn="base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Объяснение: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Тот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кто осуществляет </a:t>
            </a:r>
            <a:r>
              <a:rPr lang="ru-RU" sz="2800" dirty="0">
                <a:solidFill>
                  <a:srgbClr val="FF0000"/>
                </a:solidFill>
              </a:rPr>
              <a:t>агрессию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; тот, кто ведёт себя как захватчик, первым нападая на окружающих.</a:t>
            </a:r>
          </a:p>
        </p:txBody>
      </p:sp>
    </p:spTree>
    <p:extLst>
      <p:ext uri="{BB962C8B-B14F-4D97-AF65-F5344CB8AC3E}">
        <p14:creationId xmlns:p14="http://schemas.microsoft.com/office/powerpoint/2010/main" val="7767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5.Он дважды продублировал фразу, сказанную им десять минут назад высокому парню, которого он хорошо знал.  </a:t>
            </a:r>
          </a:p>
        </p:txBody>
      </p:sp>
    </p:spTree>
    <p:extLst>
      <p:ext uri="{BB962C8B-B14F-4D97-AF65-F5344CB8AC3E}">
        <p14:creationId xmlns:p14="http://schemas.microsoft.com/office/powerpoint/2010/main" val="344456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6328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ru-RU" sz="3200" dirty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ОТВЕТ: </a:t>
            </a:r>
            <a:r>
              <a:rPr lang="ru-RU" sz="3200" dirty="0" smtClean="0">
                <a:solidFill>
                  <a:srgbClr val="FF0000"/>
                </a:solidFill>
                <a:cs typeface="Aharoni" pitchFamily="2" charset="-79"/>
              </a:rPr>
              <a:t>дважды</a:t>
            </a:r>
          </a:p>
          <a:p>
            <a:pPr lvl="0" algn="ctr" fontAlgn="base"/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</a:rPr>
              <a:t>Объяснение</a:t>
            </a:r>
            <a:r>
              <a:rPr lang="ru-RU" sz="2800" b="1" dirty="0">
                <a:solidFill>
                  <a:srgbClr val="AA2B1E">
                    <a:lumMod val="75000"/>
                  </a:srgbClr>
                </a:solidFill>
              </a:rPr>
              <a:t>:</a:t>
            </a:r>
          </a:p>
          <a:p>
            <a:r>
              <a:rPr lang="ru-RU" sz="2800" b="1" cap="all" dirty="0" smtClean="0">
                <a:solidFill>
                  <a:schemeClr val="accent2">
                    <a:lumMod val="75000"/>
                  </a:schemeClr>
                </a:solidFill>
              </a:rPr>
              <a:t>ПРОДУБЛИ́РОВАТЬ</a:t>
            </a:r>
            <a:endParaRPr lang="ru-RU" sz="2800" b="1" cap="all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1. выполнить параллельно с кем-либо одну и ту же или схожую работу для обеспечения надежности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2. изготовить что-либо </a:t>
            </a:r>
            <a:r>
              <a:rPr lang="ru-RU" sz="2800" dirty="0">
                <a:solidFill>
                  <a:srgbClr val="FF0000"/>
                </a:solidFill>
              </a:rPr>
              <a:t>в двух экземплярах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3. заменить речевую часть звукового фильма новой записью, представляющей собою перевод на другой язык с языка оригинала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4. исполнить, дублируя кого-либо, что-либо</a:t>
            </a:r>
            <a:endParaRPr lang="ru-RU" sz="2800" b="0" i="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08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6. Перед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путешественниками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	разверзлась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глубокая бездна,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	преодолеть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которую было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	невозможно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98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2008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endParaRPr lang="ru-RU" sz="3200" dirty="0" smtClean="0">
              <a:solidFill>
                <a:srgbClr val="AA2B1E">
                  <a:lumMod val="75000"/>
                </a:srgbClr>
              </a:solidFill>
              <a:cs typeface="Aharoni" pitchFamily="2" charset="-79"/>
            </a:endParaRPr>
          </a:p>
          <a:p>
            <a:pPr lvl="0" algn="ctr" fontAlgn="base"/>
            <a:r>
              <a:rPr lang="ru-RU" sz="3200" dirty="0" smtClean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</a:t>
            </a:r>
            <a:r>
              <a:rPr lang="ru-RU" sz="3200" dirty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: </a:t>
            </a:r>
            <a:r>
              <a:rPr lang="ru-RU" sz="3200" dirty="0" smtClean="0">
                <a:solidFill>
                  <a:srgbClr val="FF0000"/>
                </a:solidFill>
                <a:cs typeface="Aharoni" pitchFamily="2" charset="-79"/>
              </a:rPr>
              <a:t>глубокая</a:t>
            </a:r>
            <a:endParaRPr lang="ru-RU" sz="3200" dirty="0">
              <a:solidFill>
                <a:srgbClr val="1A1A1A"/>
              </a:solidFill>
              <a:cs typeface="Aharoni" pitchFamily="2" charset="-79"/>
            </a:endParaRPr>
          </a:p>
          <a:p>
            <a:pPr lvl="0" algn="ctr" fontAlgn="base"/>
            <a:endParaRPr lang="ru-RU" sz="2800" dirty="0">
              <a:solidFill>
                <a:schemeClr val="accent2">
                  <a:lumMod val="75000"/>
                </a:schemeClr>
              </a:solidFill>
              <a:cs typeface="Aharoni" pitchFamily="2" charset="-79"/>
            </a:endParaRPr>
          </a:p>
          <a:p>
            <a:pPr lvl="0" algn="ctr" fontAlgn="base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Объяснение: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БЕЗДНА 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Глубокая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пропасть, пучина. Морская б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(разг.). Огромное количество,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пропасть, тьма, гибель.  Бездна 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премудрости (о глубоких познаниях; шутл.).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	Из толкового  словаря Ожегова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5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7. Дипломатическая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почта, следующая транзитом, и дипкурьер, который получил транзитную визу, пользуются неприкосновенным иммунитетом. </a:t>
            </a:r>
            <a:endParaRPr lang="ru-RU" sz="3200" b="0" i="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32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12845"/>
            <a:ext cx="763284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ru-RU" sz="3200" dirty="0">
                <a:solidFill>
                  <a:srgbClr val="AA2B1E">
                    <a:lumMod val="75000"/>
                  </a:srgbClr>
                </a:solidFill>
                <a:cs typeface="Aharoni" pitchFamily="2" charset="-79"/>
              </a:rPr>
              <a:t>ОТВЕТ: </a:t>
            </a:r>
            <a:r>
              <a:rPr lang="ru-RU" sz="3200" dirty="0" smtClean="0">
                <a:solidFill>
                  <a:srgbClr val="FF0000"/>
                </a:solidFill>
                <a:cs typeface="Aharoni" pitchFamily="2" charset="-79"/>
              </a:rPr>
              <a:t>неприкосновенным </a:t>
            </a:r>
            <a:endParaRPr lang="ru-RU" sz="3200" dirty="0">
              <a:solidFill>
                <a:srgbClr val="FF0000"/>
              </a:solidFill>
              <a:cs typeface="Aharoni" pitchFamily="2" charset="-79"/>
            </a:endParaRPr>
          </a:p>
          <a:p>
            <a:pPr lvl="0" algn="ctr" fontAlgn="base"/>
            <a:r>
              <a:rPr lang="ru-RU" sz="2800" b="1" dirty="0">
                <a:solidFill>
                  <a:srgbClr val="AA2B1E">
                    <a:lumMod val="75000"/>
                  </a:srgbClr>
                </a:solidFill>
              </a:rPr>
              <a:t>Объяснение: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ИММУНИТЕТ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 -Предоставленное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кому-н. исключительное право не подчиняться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некоторым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общим законам. Дипломатический и. (</a:t>
            </a:r>
            <a:r>
              <a:rPr lang="ru-RU" sz="2800" dirty="0">
                <a:solidFill>
                  <a:srgbClr val="FF0000"/>
                </a:solidFill>
              </a:rPr>
              <a:t>неприкосновенность личности,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служебных помещений, жилища и собственности дипломатов). Депутатский и. | прил. иммунный,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ое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(к 1 знач.) и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иммунитетный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ое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 Иммунная реакция организма.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			Толковый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словарь Ожегова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6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20689"/>
            <a:ext cx="68407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fontAlgn="base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Формулировка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задания: 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Отредактируйте предложение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: исправьте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лексическую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ошибку, 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ЗАМЕНИВ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неверно употребленное слово. Запишите подобранное слово, соблюдая нормы современного русского литературного языка</a:t>
            </a:r>
            <a:r>
              <a:rPr lang="ru-RU" sz="3200" dirty="0">
                <a:solidFill>
                  <a:srgbClr val="1A1A1A"/>
                </a:solidFill>
              </a:rPr>
              <a:t>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523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51344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Компании, причастные к инциденту с разливом нефти в Мексиканском заливе, сделали ряд решений по предотвращению подобных случаев в дальнейшем.   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buFont typeface="+mj-lt"/>
              <a:buAutoNum type="arabi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возникновении болезни играют значение многочисленные клеточные и внеклеточные факторы, которые регулируют обмен кальция.  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buFont typeface="+mj-lt"/>
              <a:buAutoNum type="arabi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Выход в свет романа «Обломов» и громадный успех его у читателей дали И.А. Гончарову славу одного из самых выдающихся русских писателей.</a:t>
            </a:r>
            <a:r>
              <a:rPr lang="ru-RU" dirty="0" smtClean="0">
                <a:solidFill>
                  <a:srgbClr val="1A1A1A"/>
                </a:solidFill>
                <a:latin typeface="GothaPro"/>
              </a:rPr>
              <a:t> </a:t>
            </a:r>
            <a:r>
              <a:rPr lang="ru-RU" dirty="0" smtClean="0">
                <a:solidFill>
                  <a:srgbClr val="1A1A1A"/>
                </a:solidFill>
                <a:latin typeface="inheri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973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741682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Формулировка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1: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Отредактируйте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предложение: исправьте лексическую ошибку, исключив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лишнее слово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 Выпишите это слово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fontAlgn="base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	В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этом пейзаже не было ни одной кричащей краски, ни одной острой черты в рельефе, но его скупые озёрца, наполненные тёмной и спокойной водой,  кажется, выражали главную суть воды больше, чем моря и океаны.</a:t>
            </a:r>
          </a:p>
          <a:p>
            <a:pPr fontAlgn="base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Ответ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 главную 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 данном предложение необходимо исключить слово «главную», так как оборот речи "главная суть" является плеоназмом. «Суть - самое главное, существенное в ком-л., чем-л.; сущность, основа» (словарь Ожегова).</a:t>
            </a:r>
          </a:p>
          <a:p>
            <a:pPr fontAlgn="base"/>
            <a:endParaRPr lang="ru-RU" dirty="0">
              <a:solidFill>
                <a:schemeClr val="accent2">
                  <a:lumMod val="75000"/>
                </a:schemeClr>
              </a:solidFill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37888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4888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fontAlgn="base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4. Врут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все, но это не имеет роли, потому что никто не слушает. 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fontAlgn="base"/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5. Важно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понять, кому из героев рассказа больше всего импонирует автор произведения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.</a:t>
            </a:r>
          </a:p>
          <a:p>
            <a:pPr fontAlgn="base"/>
            <a:endParaRPr lang="ru-RU" sz="2800" dirty="0">
              <a:solidFill>
                <a:schemeClr val="accent2">
                  <a:lumMod val="75000"/>
                </a:schemeClr>
              </a:solidFill>
              <a:latin typeface="inherit"/>
            </a:endParaRPr>
          </a:p>
          <a:p>
            <a:pPr fontAlgn="base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6. В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1609 г. был заключен договор со Швецией, по которому шведы готовы были дать поддержку России в обмен на ее отказ от претензий на побережье Балтики</a:t>
            </a:r>
          </a:p>
          <a:p>
            <a:pPr lvl="0" fontAlgn="base"/>
            <a:r>
              <a:rPr lang="ru-RU" sz="1200" dirty="0">
                <a:solidFill>
                  <a:srgbClr val="1A1A1A"/>
                </a:solidFill>
                <a:latin typeface="GothaPro"/>
              </a:rPr>
              <a:t> </a:t>
            </a:r>
            <a:endParaRPr lang="ru-RU" dirty="0">
              <a:solidFill>
                <a:srgbClr val="1A1A1A"/>
              </a:solidFill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5827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224" y="404664"/>
            <a:ext cx="763284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Ответы с пояснением   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Приняли – принять решение, сделать выбор, вывод, дело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Роль – играть роль, но иметь значение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Принесли – принести славу, дать возможность, ощущение, уверенность и т.д.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Значения – иметь значение, играть роль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Симпатизирует – Симпатизировать – хорошо относиться к кому-либо, импонировать – производить положительное впечатление. </a:t>
            </a:r>
          </a:p>
          <a:p>
            <a:pPr fontAlgn="base">
              <a:buFont typeface="+mj-lt"/>
              <a:buAutoNum type="arabicPeriod"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Оказать – нельзя дать поддержку, можно ее оказать, найти, обеспечить, получить</a:t>
            </a:r>
            <a:endParaRPr lang="ru-RU" sz="2800" b="0" i="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41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7"/>
            <a:ext cx="61024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Источники:</a:t>
            </a:r>
          </a:p>
          <a:p>
            <a:pPr marL="342900" indent="-342900" fontAlgn="base"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rustutors.ru/egeteoriya/egepraktika/1604-egje-praktika-ispravte-leksicheskie-oshibki-zamenit-slovo-zadanie-6.html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rustutors.ru/egeteoriya/1139-zadanie-6.html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https://yandex.ru/tutor/subject/tag/problems/?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ege_number_id=280&amp;tag_id=19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fipi.ru/ege/otkrytyy-bank-zadaniy-ege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https://gufo.me/dict/kuznetsov/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hlinkClick r:id="rId6"/>
              </a:rPr>
              <a:t>продублировать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https://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7"/>
              </a:rPr>
              <a:t>gufo.me/dict/ozhegov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https://gufo.me/dict/ozhegov/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hlinkClick r:id="rId8"/>
              </a:rPr>
              <a:t>бездна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9"/>
              </a:rPr>
              <a:t>https://gufo.me/dict/ozhegov/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hlinkClick r:id="rId9"/>
              </a:rPr>
              <a:t>секунда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10"/>
              </a:rPr>
              <a:t>https://ege-helper.ru/ege/teorija/443-zadanie-6-teorija-ege-2019-po-russkomu-jazyku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10"/>
              </a:rPr>
              <a:t>/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fontAlgn="base">
              <a:buAutoNum type="arabicPeriod"/>
            </a:pPr>
            <a:endParaRPr lang="ru-RU" b="0" i="0" dirty="0" smtClean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fontAlgn="base"/>
            <a:r>
              <a:rPr lang="ru-RU" dirty="0">
                <a:solidFill>
                  <a:srgbClr val="1A1A1A"/>
                </a:solidFill>
                <a:latin typeface="GothaPro"/>
              </a:rPr>
              <a:t> 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196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7815" y="548680"/>
            <a:ext cx="763284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Формулировка 2: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 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Отредактируйте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предложение: исправьте лексическую ошибку, заменив неверно употребленное слово.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Выпишите это слово.</a:t>
            </a:r>
          </a:p>
          <a:p>
            <a:pPr fontAlgn="base"/>
            <a:endParaRPr lang="ru-RU" sz="2000" dirty="0">
              <a:solidFill>
                <a:schemeClr val="accent2">
                  <a:lumMod val="75000"/>
                </a:schemeClr>
              </a:solidFill>
              <a:latin typeface="GothaPro"/>
            </a:endParaRPr>
          </a:p>
          <a:p>
            <a:pPr fontAlgn="base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Детские страхи – вполне реальные, достаточно сильные переживания, которые могут портить жизнь ребенка, заставляя его постоянно быть в поле внимания родителей. 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latin typeface="inherit"/>
              </a:rPr>
              <a:t> </a:t>
            </a:r>
          </a:p>
          <a:p>
            <a:pPr fontAlgn="base"/>
            <a:endParaRPr lang="ru-RU" sz="2800" i="1" dirty="0">
              <a:solidFill>
                <a:schemeClr val="accent2">
                  <a:lumMod val="75000"/>
                </a:schemeClr>
              </a:solidFill>
              <a:latin typeface="inherit"/>
            </a:endParaRPr>
          </a:p>
          <a:p>
            <a:pPr fontAlgn="base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inherit"/>
              </a:rPr>
              <a:t>Ответ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inherit"/>
              </a:rPr>
              <a:t>зрения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GothaPro"/>
            </a:endParaRPr>
          </a:p>
          <a:p>
            <a:pPr fontAlgn="base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Здесь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GothaPro"/>
              </a:rPr>
              <a:t>нарушение лексической сочетаемости.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GothaPro"/>
            </a:endParaRPr>
          </a:p>
          <a:p>
            <a:pPr fontAlgn="base"/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Б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inherit"/>
              </a:rPr>
              <a:t>ыть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в поле зрения, в центре внимания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GothaPro"/>
            </a:endParaRPr>
          </a:p>
          <a:p>
            <a:pPr fontAlgn="base"/>
            <a:endParaRPr lang="ru-RU" sz="2400" b="0" i="0" dirty="0">
              <a:solidFill>
                <a:schemeClr val="accent2">
                  <a:lumMod val="75000"/>
                </a:schemeClr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25444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НЕОБХОДИМО: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понимать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лексическое значение слова и употреблять его в соответствии с данным значением;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учитывать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особенности сочетаемости слов;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правильно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употреблять синонимы, антонимы и омонимы;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избегать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речевой избыточности;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не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допускать речевой недостаточности;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учитывать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сферу употребления лексики и стилистическую окраску.</a:t>
            </a:r>
          </a:p>
        </p:txBody>
      </p:sp>
    </p:spTree>
    <p:extLst>
      <p:ext uri="{BB962C8B-B14F-4D97-AF65-F5344CB8AC3E}">
        <p14:creationId xmlns:p14="http://schemas.microsoft.com/office/powerpoint/2010/main" val="273877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692696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Алгоритм выполнения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задания</a:t>
            </a: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Найдите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смысловое (семантическое) противоречие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Распознайте ошибку, укажите ее вид (не смешивать со средствами выразительности).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Если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это ошибка, то исправьте ее</a:t>
            </a:r>
            <a:endParaRPr lang="ru-RU" sz="2800" b="0" i="0" dirty="0">
              <a:solidFill>
                <a:schemeClr val="accent2">
                  <a:lumMod val="75000"/>
                </a:schemeClr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568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98046"/>
              </p:ext>
            </p:extLst>
          </p:nvPr>
        </p:nvGraphicFramePr>
        <p:xfrm>
          <a:off x="0" y="116632"/>
          <a:ext cx="9143999" cy="684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598"/>
                <a:gridCol w="3780362"/>
                <a:gridCol w="4932039"/>
              </a:tblGrid>
              <a:tr h="87286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Основные речевые ошибки,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обусловленные </a:t>
                      </a:r>
                      <a:r>
                        <a:rPr lang="ru-RU" sz="2400" dirty="0">
                          <a:effectLst/>
                        </a:rPr>
                        <a:t>нарушением лексических норм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spc="15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>
                          <a:effectLst/>
                        </a:rPr>
                        <a:t>Вид ошибки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 dirty="0">
                          <a:effectLst/>
                        </a:rPr>
                        <a:t>Примеры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3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effectLst/>
                        </a:rPr>
                        <a:t>Употребление слова в несвойственном ему значении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effectLst/>
                        </a:rPr>
                        <a:t>Мы были шокированы прекрасной игрой актеров. Мысль развивается на продолжении всего текста.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8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 err="1">
                          <a:effectLst/>
                        </a:rPr>
                        <a:t>Неразличение</a:t>
                      </a:r>
                      <a:r>
                        <a:rPr lang="ru-RU" sz="2400" spc="15" dirty="0">
                          <a:effectLst/>
                        </a:rPr>
                        <a:t> оттенков значения, вносимых в слово приставкой и суффиксом</a:t>
                      </a:r>
                      <a:br>
                        <a:rPr lang="ru-RU" sz="2400" spc="15" dirty="0">
                          <a:effectLst/>
                        </a:rPr>
                      </a:b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effectLst/>
                        </a:rPr>
                        <a:t>Мое отношение к этой проблеме не поменялось.</a:t>
                      </a:r>
                      <a:br>
                        <a:rPr lang="ru-RU" sz="2400" spc="15" dirty="0">
                          <a:effectLst/>
                        </a:rPr>
                      </a:br>
                      <a:r>
                        <a:rPr lang="ru-RU" sz="2400" spc="15" dirty="0">
                          <a:effectLst/>
                        </a:rPr>
                        <a:t>Были приняты эффектные меры.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05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effectLst/>
                        </a:rPr>
                        <a:t>Неразличение синонимичных слов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effectLst/>
                        </a:rPr>
                        <a:t>В конечном предложении автор применяет градацию.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7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779341"/>
              </p:ext>
            </p:extLst>
          </p:nvPr>
        </p:nvGraphicFramePr>
        <p:xfrm>
          <a:off x="1" y="0"/>
          <a:ext cx="9143999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596"/>
                <a:gridCol w="3491179"/>
                <a:gridCol w="5221224"/>
              </a:tblGrid>
              <a:tr h="584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Вид ошибки</a:t>
                      </a:r>
                      <a:endParaRPr lang="ru-RU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Примеры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41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Употребление слов иной стилевой окраски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Автор, обращаясь к этой проблеме, пытается направить людей немного в другую колею.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8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Неуместное употребление эмоционально - окрашенных слов и фразеологизмов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Астафьев то и дело прибегает к употреблению метафор и олицетворений.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41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Неоправданное употребление просторечных слов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Таким людям всегда удается объегорить других.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41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Нарушение лексической сочетаемости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Автор увеличивает впечатление.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3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39713"/>
              </p:ext>
            </p:extLst>
          </p:nvPr>
        </p:nvGraphicFramePr>
        <p:xfrm>
          <a:off x="0" y="0"/>
          <a:ext cx="9143999" cy="6983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552"/>
                <a:gridCol w="3383225"/>
                <a:gridCol w="5221222"/>
              </a:tblGrid>
              <a:tr h="549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Вид ошибки</a:t>
                      </a:r>
                      <a:endParaRPr lang="ru-RU" sz="2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Примеры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36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Употребление лишних слов, в том числе плеоназм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Молодой юноша, очень прекрасный 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2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9 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Употребление однокоренных слов в близком контексте (тавтология)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 этом рассказе рассказывается о реальных событиях.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2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Неоправданное повторение слова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Герой рассказа не задумывается над своим поступком. Герой даже не понимает всей глубины содеянного.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2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Бедность и однообразие синтаксических конструкций </a:t>
                      </a:r>
                      <a:endParaRPr lang="ru-RU" sz="24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5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Когда писатель пришел в редакцию, его принял главный редактор. Когда они поговорили, писатель отправился в гостиницу.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0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444</TotalTime>
  <Words>670</Words>
  <Application>Microsoft Office PowerPoint</Application>
  <PresentationFormat>Экран (4:3)</PresentationFormat>
  <Paragraphs>217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Кнопка</vt:lpstr>
      <vt:lpstr>ЕГЭ - 2020.  Задание 6. Лексические нормы.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- 2020. Задание 6. Лексические нормы. </dc:title>
  <dc:creator>User</dc:creator>
  <cp:lastModifiedBy>User</cp:lastModifiedBy>
  <cp:revision>26</cp:revision>
  <dcterms:created xsi:type="dcterms:W3CDTF">2020-06-25T22:48:04Z</dcterms:created>
  <dcterms:modified xsi:type="dcterms:W3CDTF">2020-06-30T01:22:52Z</dcterms:modified>
</cp:coreProperties>
</file>