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834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E6EE-40D6-4A74-8C74-15FF2F41829E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A895-37D6-4A43-9621-F197156CD2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E6EE-40D6-4A74-8C74-15FF2F41829E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A895-37D6-4A43-9621-F197156CD2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E6EE-40D6-4A74-8C74-15FF2F41829E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A895-37D6-4A43-9621-F197156CD2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E6EE-40D6-4A74-8C74-15FF2F41829E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A895-37D6-4A43-9621-F197156CD2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E6EE-40D6-4A74-8C74-15FF2F41829E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A895-37D6-4A43-9621-F197156CD2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E6EE-40D6-4A74-8C74-15FF2F41829E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A895-37D6-4A43-9621-F197156CD2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E6EE-40D6-4A74-8C74-15FF2F41829E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A895-37D6-4A43-9621-F197156CD2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E6EE-40D6-4A74-8C74-15FF2F41829E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A895-37D6-4A43-9621-F197156CD2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E6EE-40D6-4A74-8C74-15FF2F41829E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A895-37D6-4A43-9621-F197156CD2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E6EE-40D6-4A74-8C74-15FF2F41829E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A895-37D6-4A43-9621-F197156CD2D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E6EE-40D6-4A74-8C74-15FF2F41829E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9EA895-37D6-4A43-9621-F197156CD2D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19EA895-37D6-4A43-9621-F197156CD2D9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530E6EE-40D6-4A74-8C74-15FF2F41829E}" type="datetimeFigureOut">
              <a:rPr lang="ru-RU" smtClean="0"/>
              <a:t>03.06.2020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ПОДГОТОВКА К ЕГЭ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FF0000"/>
                </a:solidFill>
              </a:rPr>
              <a:t>ПУНКТУАЦИЯ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16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9334" y="116205"/>
            <a:ext cx="8208912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38125" algn="just"/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Вздохнув он пошёл на своё место. Проехав километров десять Большаков остановил машину и пошёл смотреть цистерну. Шов разошёлся снова и струйка бензина бежала вдоль круглой стенки. Надо было начинать всё сначала. И снова гремело зубило и снова бензин обжигал руки и снова мыльная полоса наращивалась на края шва. Дорога была бесконечной.</a:t>
            </a:r>
            <a:endParaRPr lang="ru-RU" sz="4000" b="1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238125" algn="just"/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Он уже не считал сколько раз он слезал и забирался на борт машины он уже перестал чувствовать боль не только от ожогов бензина но и ему ещё стало казаться что всё это снится.</a:t>
            </a:r>
            <a:endParaRPr lang="ru-RU" sz="4000" b="1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238125" algn="just"/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Неожиданно за поворотом открылись пустынные пространства огромные неохватные. Дорога шла по льду. Теперь он вёл машину увереннее радуясь тому что лес кончился. Машина подпрыгивая шла и шла. А где-то внутри его замёрзшего жила непонятная радость: он твёрдо знал что выдержит. И он выдержал груз был доставлен.                                                      </a:t>
            </a:r>
            <a:r>
              <a:rPr lang="ru-RU" sz="2400" dirty="0" smtClean="0"/>
              <a:t>(</a:t>
            </a:r>
            <a:r>
              <a:rPr lang="ru-RU" sz="2400" dirty="0"/>
              <a:t>По Н. </a:t>
            </a:r>
            <a:r>
              <a:rPr lang="ru-RU" sz="2400" dirty="0" smtClean="0"/>
              <a:t>Тихонову)</a:t>
            </a:r>
            <a:endParaRPr lang="ru-RU" sz="2400" dirty="0"/>
          </a:p>
          <a:p>
            <a:pPr indent="238125" algn="just"/>
            <a:endParaRPr lang="ru-RU" sz="4000" b="1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57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9472"/>
            <a:ext cx="838842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38125" algn="just"/>
            <a:r>
              <a:rPr lang="ru-RU" sz="28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Он уже не считал</a:t>
            </a:r>
            <a:r>
              <a:rPr lang="ru-RU" sz="36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</a:t>
            </a:r>
            <a:r>
              <a:rPr lang="ru-RU" sz="28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сколько раз он слезал и забирался на борт машины</a:t>
            </a:r>
            <a:r>
              <a:rPr lang="ru-RU" sz="36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</a:t>
            </a:r>
            <a:r>
              <a:rPr lang="ru-RU" sz="28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он уже перестал чувствовать боль не только от ожогов бензина</a:t>
            </a:r>
            <a:r>
              <a:rPr lang="ru-RU" sz="40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</a:t>
            </a:r>
            <a:r>
              <a:rPr lang="ru-RU" sz="28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8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но и ему ещё стало казаться</a:t>
            </a:r>
            <a:r>
              <a:rPr lang="ru-RU" sz="40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</a:t>
            </a:r>
            <a:r>
              <a:rPr lang="ru-RU" sz="40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8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что всё это снится.</a:t>
            </a:r>
            <a:endParaRPr lang="ru-RU" sz="4400" i="1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238125" algn="just"/>
            <a:r>
              <a:rPr lang="ru-RU" sz="28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Неожиданно за поворотом открылись пустынные пространства</a:t>
            </a:r>
            <a:r>
              <a:rPr lang="ru-RU" sz="40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</a:t>
            </a:r>
            <a:r>
              <a:rPr lang="ru-RU" sz="28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огромные</a:t>
            </a:r>
            <a:r>
              <a:rPr lang="ru-RU" sz="40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</a:t>
            </a:r>
            <a:r>
              <a:rPr lang="ru-RU" sz="28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неохватные. Дорога шла по льду. Теперь он вёл машину увереннее</a:t>
            </a:r>
            <a:r>
              <a:rPr lang="ru-RU" sz="40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</a:t>
            </a:r>
            <a:r>
              <a:rPr lang="ru-RU" sz="28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радуясь тому</a:t>
            </a:r>
            <a:r>
              <a:rPr lang="ru-RU" sz="40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</a:t>
            </a:r>
            <a:r>
              <a:rPr lang="ru-RU" sz="28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что лес кончился. Машина</a:t>
            </a:r>
            <a:r>
              <a:rPr lang="ru-RU" sz="40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</a:t>
            </a:r>
            <a:r>
              <a:rPr lang="ru-RU" sz="28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подпрыгивая</a:t>
            </a:r>
            <a:r>
              <a:rPr lang="ru-RU" sz="40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</a:t>
            </a:r>
            <a:r>
              <a:rPr lang="ru-RU" sz="28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шла и шла. А где-то внутри его</a:t>
            </a:r>
            <a:r>
              <a:rPr lang="ru-RU" sz="40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</a:t>
            </a:r>
            <a:r>
              <a:rPr lang="ru-RU" sz="28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замёрзшего, жила непонятная радость: он твёрдо знал</a:t>
            </a:r>
            <a:r>
              <a:rPr lang="ru-RU" sz="40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</a:t>
            </a:r>
            <a:r>
              <a:rPr lang="ru-RU" sz="28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что выдержит. И он выдержал</a:t>
            </a:r>
            <a:r>
              <a:rPr lang="ru-RU" sz="40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ru-RU" sz="28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груз был доставлен.</a:t>
            </a:r>
            <a:endParaRPr lang="ru-RU" sz="4800" i="1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97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9472"/>
            <a:ext cx="838842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38125" algn="just"/>
            <a:r>
              <a:rPr lang="ru-RU" sz="28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Он уже не считал</a:t>
            </a:r>
            <a:r>
              <a:rPr lang="ru-RU" sz="36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</a:t>
            </a:r>
            <a:r>
              <a:rPr lang="ru-RU" sz="28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сколько раз он слезал и забирался на борт машины</a:t>
            </a:r>
            <a:r>
              <a:rPr lang="ru-RU" sz="36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</a:t>
            </a:r>
            <a:r>
              <a:rPr lang="ru-RU" sz="28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он уже перестал чувствовать боль </a:t>
            </a:r>
            <a:r>
              <a:rPr lang="ru-RU" sz="2800" b="1" i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 только </a:t>
            </a:r>
            <a:r>
              <a:rPr lang="ru-RU" sz="28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от ожогов бензина</a:t>
            </a:r>
            <a:r>
              <a:rPr lang="ru-RU" sz="40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</a:t>
            </a:r>
            <a:r>
              <a:rPr lang="ru-RU" sz="28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но и</a:t>
            </a:r>
            <a:r>
              <a:rPr lang="ru-RU" sz="28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ему ещё стало казаться</a:t>
            </a:r>
            <a:r>
              <a:rPr lang="ru-RU" sz="40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</a:t>
            </a:r>
            <a:r>
              <a:rPr lang="ru-RU" sz="40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8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что всё это снится.</a:t>
            </a:r>
            <a:endParaRPr lang="ru-RU" sz="4400" i="1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238125" algn="just"/>
            <a:r>
              <a:rPr lang="ru-RU" sz="28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Неожиданно за поворотом открылись пустынные пространства</a:t>
            </a:r>
            <a:r>
              <a:rPr lang="ru-RU" sz="40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</a:t>
            </a:r>
            <a:r>
              <a:rPr lang="ru-RU" sz="28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огромные</a:t>
            </a:r>
            <a:r>
              <a:rPr lang="ru-RU" sz="40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</a:t>
            </a:r>
            <a:r>
              <a:rPr lang="ru-RU" sz="28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неохватные. Дорога шла по льду. Теперь он вёл машину увереннее</a:t>
            </a:r>
            <a:r>
              <a:rPr lang="ru-RU" sz="40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</a:t>
            </a:r>
            <a:r>
              <a:rPr lang="ru-RU" sz="28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радуясь тому</a:t>
            </a:r>
            <a:r>
              <a:rPr lang="ru-RU" sz="40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</a:t>
            </a:r>
            <a:r>
              <a:rPr lang="ru-RU" sz="28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что лес кончился. Машина</a:t>
            </a:r>
            <a:r>
              <a:rPr lang="ru-RU" sz="40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</a:t>
            </a:r>
            <a:r>
              <a:rPr lang="ru-RU" sz="28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подпрыгивая</a:t>
            </a:r>
            <a:r>
              <a:rPr lang="ru-RU" sz="40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</a:t>
            </a:r>
            <a:r>
              <a:rPr lang="ru-RU" sz="28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шла и шла. А где-то внутри его</a:t>
            </a:r>
            <a:r>
              <a:rPr lang="ru-RU" sz="40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</a:t>
            </a:r>
            <a:r>
              <a:rPr lang="ru-RU" sz="28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замёрзшего, жила непонятная радость: он твёрдо знал</a:t>
            </a:r>
            <a:r>
              <a:rPr lang="ru-RU" sz="40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</a:t>
            </a:r>
            <a:r>
              <a:rPr lang="ru-RU" sz="28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что выдержит. И он выдержал</a:t>
            </a:r>
            <a:r>
              <a:rPr lang="ru-RU" sz="40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ru-RU" sz="28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груз был доставлен.</a:t>
            </a:r>
            <a:endParaRPr lang="ru-RU" sz="4800" i="1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78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0"/>
            <a:ext cx="8208912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38125" algn="just"/>
            <a:r>
              <a:rPr lang="ru-RU" dirty="0" smtClean="0">
                <a:solidFill>
                  <a:srgbClr val="000000"/>
                </a:solidFill>
                <a:effectLst/>
                <a:latin typeface="Verdana"/>
                <a:ea typeface="Times New Roman"/>
              </a:rPr>
              <a:t>(36)Вдруг выяснилось то, что ни одному из нас даже в голову не могло прийти. </a:t>
            </a:r>
            <a:r>
              <a:rPr lang="ru-RU" b="1" dirty="0" smtClean="0">
                <a:solidFill>
                  <a:srgbClr val="000000"/>
                </a:solidFill>
                <a:effectLst/>
                <a:latin typeface="Verdana"/>
                <a:ea typeface="Times New Roman"/>
              </a:rPr>
              <a:t>(37)</a:t>
            </a:r>
            <a:r>
              <a:rPr lang="ru-RU" dirty="0" smtClean="0">
                <a:solidFill>
                  <a:srgbClr val="000000"/>
                </a:solidFill>
                <a:effectLst/>
                <a:latin typeface="Verdana"/>
                <a:ea typeface="Times New Roman"/>
              </a:rPr>
              <a:t>Мы прошли всю передовую от левого фланга до правого, увидели окопы, одиночные ячейки для бойцов с маленькими нишами для патронов, разложенные на бруствере винтовки и автоматы, два ручных пулемёта на флангах — одним словом, всё то, чему и положено быть на передовой. </a:t>
            </a:r>
            <a:r>
              <a:rPr lang="ru-RU" b="1" dirty="0" smtClean="0">
                <a:solidFill>
                  <a:srgbClr val="000000"/>
                </a:solidFill>
                <a:effectLst/>
                <a:latin typeface="Verdana"/>
                <a:ea typeface="Times New Roman"/>
              </a:rPr>
              <a:t>(38)</a:t>
            </a:r>
            <a:r>
              <a:rPr lang="ru-RU" dirty="0" smtClean="0">
                <a:solidFill>
                  <a:srgbClr val="000000"/>
                </a:solidFill>
                <a:effectLst/>
                <a:latin typeface="Verdana"/>
                <a:ea typeface="Times New Roman"/>
              </a:rPr>
              <a:t>Не было только одного — не было солдат. (39)На всём протяжении обороны мы не встретили ни одного солдата. (40)Только старшину. (41)Спокойно и неторопливо, в надвинутой на глаза ушанке, переходил он от винтовки к винтовке, от автомата к автомату и давал очередь или одиночный выстрел по немцам…</a:t>
            </a:r>
            <a:endParaRPr lang="ru-RU" sz="3200" dirty="0" smtClean="0">
              <a:effectLst/>
              <a:latin typeface="Times New Roman"/>
              <a:ea typeface="Times New Roman"/>
            </a:endParaRPr>
          </a:p>
          <a:p>
            <a:pPr indent="238125" algn="just"/>
            <a:r>
              <a:rPr lang="ru-RU" b="1" dirty="0" smtClean="0">
                <a:solidFill>
                  <a:srgbClr val="000000"/>
                </a:solidFill>
                <a:effectLst/>
                <a:latin typeface="Verdana"/>
                <a:ea typeface="Times New Roman"/>
              </a:rPr>
              <a:t>(42)</a:t>
            </a:r>
            <a:r>
              <a:rPr lang="ru-RU" dirty="0" smtClean="0">
                <a:solidFill>
                  <a:srgbClr val="000000"/>
                </a:solidFill>
                <a:effectLst/>
                <a:latin typeface="Verdana"/>
                <a:ea typeface="Times New Roman"/>
              </a:rPr>
              <a:t>Дальнейшая судьба Конакова мне неизвестна — война разбросала нас в разные стороны. </a:t>
            </a:r>
            <a:r>
              <a:rPr lang="ru-RU" b="1" dirty="0" smtClean="0">
                <a:solidFill>
                  <a:srgbClr val="000000"/>
                </a:solidFill>
                <a:effectLst/>
                <a:latin typeface="Verdana"/>
                <a:ea typeface="Times New Roman"/>
              </a:rPr>
              <a:t>(43)</a:t>
            </a:r>
            <a:r>
              <a:rPr lang="ru-RU" dirty="0" smtClean="0">
                <a:solidFill>
                  <a:srgbClr val="000000"/>
                </a:solidFill>
                <a:effectLst/>
                <a:latin typeface="Verdana"/>
                <a:ea typeface="Times New Roman"/>
              </a:rPr>
              <a:t>Но, когда вспоминаю его — большого, неуклюжего, с тихой, стеснительной улыбкой; когда вспоминаю, как он молча потянулся за автоматом в ответ на слова капитана, что за счёт количества надо нажимать на качество; когда думаю о том, что этот человек вдвоём со старшиной отбивал несколько атак в день и называл это только «трудновато было», мне становится ясно, что таким людям, как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Verdana"/>
                <a:ea typeface="Times New Roman"/>
              </a:rPr>
              <a:t>Конаков</a:t>
            </a:r>
            <a:r>
              <a:rPr lang="ru-RU" dirty="0" smtClean="0">
                <a:solidFill>
                  <a:srgbClr val="000000"/>
                </a:solidFill>
                <a:effectLst/>
                <a:latin typeface="Verdana"/>
                <a:ea typeface="Times New Roman"/>
              </a:rPr>
              <a:t>, и с такими людьми, как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Verdana"/>
                <a:ea typeface="Times New Roman"/>
              </a:rPr>
              <a:t>Конаков</a:t>
            </a:r>
            <a:r>
              <a:rPr lang="ru-RU" dirty="0" smtClean="0">
                <a:solidFill>
                  <a:srgbClr val="000000"/>
                </a:solidFill>
                <a:effectLst/>
                <a:latin typeface="Verdana"/>
                <a:ea typeface="Times New Roman"/>
              </a:rPr>
              <a:t>, не страшен враг. (44)Никакой!</a:t>
            </a:r>
            <a:endParaRPr lang="ru-RU" sz="3200" dirty="0" smtClean="0">
              <a:effectLst/>
              <a:latin typeface="Times New Roman"/>
              <a:ea typeface="Times New Roman"/>
            </a:endParaRPr>
          </a:p>
          <a:p>
            <a:pPr indent="238125" algn="just"/>
            <a:r>
              <a:rPr lang="ru-RU" dirty="0" smtClean="0">
                <a:solidFill>
                  <a:srgbClr val="000000"/>
                </a:solidFill>
                <a:effectLst/>
                <a:latin typeface="Verdana"/>
                <a:ea typeface="Times New Roman"/>
              </a:rPr>
              <a:t>(45)А ведь таких у нас миллионы, десятки миллионов, целая страна.</a:t>
            </a:r>
            <a:endParaRPr lang="ru-RU" sz="3200" dirty="0" smtClean="0">
              <a:effectLst/>
              <a:latin typeface="Times New Roman"/>
              <a:ea typeface="Times New Roman"/>
            </a:endParaRPr>
          </a:p>
          <a:p>
            <a:pPr indent="238125" algn="just"/>
            <a:r>
              <a:rPr lang="ru-RU" dirty="0" smtClean="0">
                <a:solidFill>
                  <a:srgbClr val="000000"/>
                </a:solidFill>
                <a:effectLst/>
                <a:latin typeface="Verdana"/>
                <a:ea typeface="Times New Roman"/>
              </a:rPr>
              <a:t>                                                         (По В. П. Некрасову)</a:t>
            </a:r>
            <a:endParaRPr lang="ru-RU" sz="3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8124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1957" y="188640"/>
            <a:ext cx="7920880" cy="6144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3812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Verdana"/>
                <a:ea typeface="Times New Roman"/>
                <a:cs typeface="Times New Roman"/>
              </a:rPr>
              <a:t>1) Среди предложений 7−14 найдите такое(-</a:t>
            </a:r>
            <a:r>
              <a:rPr lang="ru-RU" b="1" dirty="0" err="1" smtClean="0">
                <a:solidFill>
                  <a:srgbClr val="000000"/>
                </a:solidFill>
                <a:effectLst/>
                <a:latin typeface="Verdana"/>
                <a:ea typeface="Times New Roman"/>
                <a:cs typeface="Times New Roman"/>
              </a:rPr>
              <a:t>ие</a:t>
            </a:r>
            <a:r>
              <a:rPr lang="ru-RU" b="1" dirty="0" smtClean="0">
                <a:solidFill>
                  <a:srgbClr val="000000"/>
                </a:solidFill>
                <a:effectLst/>
                <a:latin typeface="Verdana"/>
                <a:ea typeface="Times New Roman"/>
                <a:cs typeface="Times New Roman"/>
              </a:rPr>
              <a:t>), которое(-</a:t>
            </a:r>
            <a:r>
              <a:rPr lang="ru-RU" b="1" dirty="0" err="1" smtClean="0">
                <a:solidFill>
                  <a:srgbClr val="000000"/>
                </a:solidFill>
                <a:effectLst/>
                <a:latin typeface="Verdana"/>
                <a:ea typeface="Times New Roman"/>
                <a:cs typeface="Times New Roman"/>
              </a:rPr>
              <a:t>ые</a:t>
            </a:r>
            <a:r>
              <a:rPr lang="ru-RU" b="1" dirty="0" smtClean="0">
                <a:solidFill>
                  <a:srgbClr val="000000"/>
                </a:solidFill>
                <a:effectLst/>
                <a:latin typeface="Verdana"/>
                <a:ea typeface="Times New Roman"/>
                <a:cs typeface="Times New Roman"/>
              </a:rPr>
              <a:t>) связано(-ы) с предыдущим при помощи указательного местоимения. Напишите номер этого предложения. Напишите номер(-а) этого(-их) предложения(-</a:t>
            </a:r>
            <a:r>
              <a:rPr lang="ru-RU" b="1" dirty="0" err="1" smtClean="0">
                <a:solidFill>
                  <a:srgbClr val="000000"/>
                </a:solidFill>
                <a:effectLst/>
                <a:latin typeface="Verdana"/>
                <a:ea typeface="Times New Roman"/>
                <a:cs typeface="Times New Roman"/>
              </a:rPr>
              <a:t>ий</a:t>
            </a:r>
            <a:r>
              <a:rPr lang="ru-RU" b="1" dirty="0" smtClean="0">
                <a:solidFill>
                  <a:srgbClr val="000000"/>
                </a:solidFill>
                <a:effectLst/>
                <a:latin typeface="Verdana"/>
                <a:ea typeface="Times New Roman"/>
                <a:cs typeface="Times New Roman"/>
              </a:rPr>
              <a:t>).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2400" dirty="0">
              <a:ea typeface="Calibri"/>
              <a:cs typeface="Times New Roman"/>
            </a:endParaRPr>
          </a:p>
          <a:p>
            <a:pPr indent="23812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Verdana"/>
                <a:ea typeface="Times New Roman"/>
                <a:cs typeface="Times New Roman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Verdana"/>
                <a:ea typeface="Times New Roman"/>
                <a:cs typeface="Times New Roman"/>
              </a:rPr>
              <a:t>(7) Командир отвинтил крышку с алюминиевого цилиндра, вытащил бумагу, свёрнутую трубкой, и прочитал: (8) «Вы окружены со всех сторон. (9) Предлагаю вам капитулировать. (10) Условия капитуляции: весь гарнизон форта без оружия идёт на площадь возле кирхи. (11) Ровно в шесть часов по среднеевропейскому времени на вершине кирхи должен быть выставлен белый флаг</a:t>
            </a:r>
            <a:r>
              <a:rPr lang="ru-RU" sz="2000" b="1" dirty="0" smtClean="0">
                <a:solidFill>
                  <a:srgbClr val="000000"/>
                </a:solidFill>
                <a:effectLst/>
                <a:latin typeface="Verdana"/>
                <a:ea typeface="Times New Roman"/>
                <a:cs typeface="Times New Roman"/>
              </a:rPr>
              <a:t>.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Verdana"/>
                <a:ea typeface="Times New Roman"/>
                <a:cs typeface="Times New Roman"/>
              </a:rPr>
              <a:t>(12) За это я обещаю вам подарить жизнь. (13) В противном случае – смерть. (14)Командир немецкого десанта контр-адмирал фон </a:t>
            </a:r>
            <a:r>
              <a:rPr lang="ru-RU" sz="2000" dirty="0" err="1" smtClean="0">
                <a:solidFill>
                  <a:srgbClr val="000000"/>
                </a:solidFill>
                <a:effectLst/>
                <a:latin typeface="Verdana"/>
                <a:ea typeface="Times New Roman"/>
                <a:cs typeface="Times New Roman"/>
              </a:rPr>
              <a:t>Эвершарп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Verdana"/>
                <a:ea typeface="Times New Roman"/>
                <a:cs typeface="Times New Roman"/>
              </a:rPr>
              <a:t>».</a:t>
            </a:r>
            <a:endParaRPr lang="ru-RU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1811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0"/>
            <a:ext cx="8280920" cy="6640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38125"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000000"/>
                </a:solidFill>
                <a:effectLst/>
                <a:latin typeface="Verdana"/>
                <a:ea typeface="Times New Roman"/>
                <a:cs typeface="Times New Roman"/>
              </a:rPr>
              <a:t>2) Среди предложений 7–18 найдите такое(-</a:t>
            </a:r>
            <a:r>
              <a:rPr lang="ru-RU" sz="1400" b="1" dirty="0" err="1" smtClean="0">
                <a:solidFill>
                  <a:srgbClr val="000000"/>
                </a:solidFill>
                <a:effectLst/>
                <a:latin typeface="Verdana"/>
                <a:ea typeface="Times New Roman"/>
                <a:cs typeface="Times New Roman"/>
              </a:rPr>
              <a:t>ие</a:t>
            </a:r>
            <a:r>
              <a:rPr lang="ru-RU" sz="1400" b="1" dirty="0" smtClean="0">
                <a:solidFill>
                  <a:srgbClr val="000000"/>
                </a:solidFill>
                <a:effectLst/>
                <a:latin typeface="Verdana"/>
                <a:ea typeface="Times New Roman"/>
                <a:cs typeface="Times New Roman"/>
              </a:rPr>
              <a:t>), которое(-</a:t>
            </a:r>
            <a:r>
              <a:rPr lang="ru-RU" sz="1400" b="1" dirty="0" err="1" smtClean="0">
                <a:solidFill>
                  <a:srgbClr val="000000"/>
                </a:solidFill>
                <a:effectLst/>
                <a:latin typeface="Verdana"/>
                <a:ea typeface="Times New Roman"/>
                <a:cs typeface="Times New Roman"/>
              </a:rPr>
              <a:t>ые</a:t>
            </a:r>
            <a:r>
              <a:rPr lang="ru-RU" sz="1400" b="1" dirty="0" smtClean="0">
                <a:solidFill>
                  <a:srgbClr val="000000"/>
                </a:solidFill>
                <a:effectLst/>
                <a:latin typeface="Verdana"/>
                <a:ea typeface="Times New Roman"/>
                <a:cs typeface="Times New Roman"/>
              </a:rPr>
              <a:t>) связано(-ы) с предыдущим при помощи указательного наречия и личного местоимения. Напишите номер(-а) этого(-их) предложения(-</a:t>
            </a:r>
            <a:r>
              <a:rPr lang="ru-RU" sz="1400" b="1" dirty="0" err="1" smtClean="0">
                <a:solidFill>
                  <a:srgbClr val="000000"/>
                </a:solidFill>
                <a:effectLst/>
                <a:latin typeface="Verdana"/>
                <a:ea typeface="Times New Roman"/>
                <a:cs typeface="Times New Roman"/>
              </a:rPr>
              <a:t>ий</a:t>
            </a:r>
            <a:r>
              <a:rPr lang="ru-RU" sz="1400" b="1" dirty="0" smtClean="0">
                <a:solidFill>
                  <a:srgbClr val="000000"/>
                </a:solidFill>
                <a:effectLst/>
                <a:latin typeface="Verdana"/>
                <a:ea typeface="Times New Roman"/>
                <a:cs typeface="Times New Roman"/>
              </a:rPr>
              <a:t>).</a:t>
            </a:r>
          </a:p>
          <a:p>
            <a:pPr indent="238125" algn="just">
              <a:lnSpc>
                <a:spcPct val="115000"/>
              </a:lnSpc>
              <a:spcAft>
                <a:spcPts val="0"/>
              </a:spcAft>
            </a:pPr>
            <a:endParaRPr lang="ru-RU" sz="2400" dirty="0">
              <a:ea typeface="Calibri"/>
              <a:cs typeface="Times New Roman"/>
            </a:endParaRPr>
          </a:p>
          <a:p>
            <a:pPr indent="23812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Verdana"/>
                <a:ea typeface="Times New Roman"/>
                <a:cs typeface="Times New Roman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Verdana"/>
                <a:ea typeface="Times New Roman"/>
                <a:cs typeface="Times New Roman"/>
              </a:rPr>
              <a:t>(7)И вот он, бой. (8)Танк, в котором они находились, мотало из стороны в сторону, трясло так, что Катя едва удерживалась на сиденье. (9)«Если так будет дальше, как же стрелять?» — думала она. (10)Хотя её дело было не наводить пушку, а подавать снаряды. (11)</a:t>
            </a:r>
            <a:r>
              <a:rPr lang="ru-RU" sz="1600" dirty="0" err="1" smtClean="0">
                <a:solidFill>
                  <a:srgbClr val="000000"/>
                </a:solidFill>
                <a:effectLst/>
                <a:latin typeface="Verdana"/>
                <a:ea typeface="Times New Roman"/>
                <a:cs typeface="Times New Roman"/>
              </a:rPr>
              <a:t>Тужливо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Verdana"/>
                <a:ea typeface="Times New Roman"/>
                <a:cs typeface="Times New Roman"/>
              </a:rPr>
              <a:t> рыча, машины настырно карабкались вверх, от моторов, пущенных на полные обороты, жара стояла несусветная, ещё пахло соляркой, забивало отработанными газами, свежим воздухом тянуло только через технические зазоры и смотровую щель.</a:t>
            </a:r>
            <a:endParaRPr lang="ru-RU" sz="2000" dirty="0">
              <a:ea typeface="Calibri"/>
              <a:cs typeface="Times New Roman"/>
            </a:endParaRPr>
          </a:p>
          <a:p>
            <a:pPr indent="238125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Verdana"/>
                <a:ea typeface="Times New Roman"/>
                <a:cs typeface="Times New Roman"/>
              </a:rPr>
              <a:t>(12) Тут по раскалённой от боя броне танка что-то застрекотало, однако Катя не сразу осознала, что их обстреливают. (13)Всё дальнейшее слилось для неё в сплошной грохот, дым, крики в переговорном устройстве. (14)Лупили то подкалиберными, то бронебойно-зажигательными, то осколочными снарядами. (15)Катя не понимала, что происходит снаружи, не могла ещё по видам снарядов, подаваемых ею, определить обстановку. (16)Она только слышала грохот; её, такую хрупкую и маленькую девушку, дёргало вместе с огромной машиной. (17)Страха, как ни странно, Катя вовсе не испытывала: она плохо соображала, что к чему, только слышала команды и выполняла 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Verdana"/>
                <a:ea typeface="Times New Roman"/>
                <a:cs typeface="Times New Roman"/>
              </a:rPr>
              <a:t>их. (18)Бой шёл как бы сам по себе, а она была сама по себе.</a:t>
            </a:r>
            <a:endParaRPr lang="ru-RU" sz="2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0444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54726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Вспомним всех поименно, горем  вспомним своим...</a:t>
            </a:r>
          </a:p>
          <a:p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нужно — не мертвым!</a:t>
            </a:r>
          </a:p>
          <a:p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надо — живым!</a:t>
            </a:r>
          </a:p>
          <a:p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Р. Рождественский</a:t>
            </a:r>
          </a:p>
        </p:txBody>
      </p:sp>
      <p:pic>
        <p:nvPicPr>
          <p:cNvPr id="4" name="Picture 5" descr="Image9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988840"/>
            <a:ext cx="3528392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142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88537"/>
            <a:ext cx="8064896" cy="400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Мне кажется порою, что солдаты,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 кровавых не пришедшие полей,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Не в землю эту полегли когда-то,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 превратились в белых журавлей.</a:t>
            </a:r>
          </a:p>
          <a:p>
            <a:pPr lvl="0" algn="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                                                            </a:t>
            </a:r>
            <a:r>
              <a:rPr kumimoji="0" lang="ru-RU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Р.Гамзатов</a:t>
            </a: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4" name="Picture 4" descr="Image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501008"/>
            <a:ext cx="3816424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46508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980728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3600" i="1" dirty="0">
                <a:ea typeface="Calibri"/>
                <a:cs typeface="Times New Roman"/>
              </a:rPr>
              <a:t>Двенадцать ... Сейчас (1) наверно (2)</a:t>
            </a:r>
          </a:p>
          <a:p>
            <a:pPr>
              <a:spcAft>
                <a:spcPts val="0"/>
              </a:spcAft>
            </a:pPr>
            <a:r>
              <a:rPr lang="ru-RU" sz="3600" i="1" dirty="0">
                <a:ea typeface="Calibri"/>
                <a:cs typeface="Times New Roman"/>
              </a:rPr>
              <a:t>Прошёл он через посты.</a:t>
            </a:r>
          </a:p>
          <a:p>
            <a:pPr>
              <a:spcAft>
                <a:spcPts val="0"/>
              </a:spcAft>
            </a:pPr>
            <a:r>
              <a:rPr lang="ru-RU" sz="3600" i="1" dirty="0">
                <a:ea typeface="Calibri"/>
                <a:cs typeface="Times New Roman"/>
              </a:rPr>
              <a:t>Час... Сейчас он добрался</a:t>
            </a:r>
          </a:p>
          <a:p>
            <a:pPr>
              <a:spcAft>
                <a:spcPts val="0"/>
              </a:spcAft>
            </a:pPr>
            <a:r>
              <a:rPr lang="ru-RU" sz="3600" i="1" dirty="0">
                <a:ea typeface="Calibri"/>
                <a:cs typeface="Times New Roman"/>
              </a:rPr>
              <a:t>к подножию высоты...</a:t>
            </a:r>
          </a:p>
          <a:p>
            <a:pPr>
              <a:spcAft>
                <a:spcPts val="0"/>
              </a:spcAft>
            </a:pPr>
            <a:r>
              <a:rPr lang="ru-RU" sz="3600" i="1" dirty="0">
                <a:ea typeface="Calibri"/>
                <a:cs typeface="Times New Roman"/>
              </a:rPr>
              <a:t>Два ... Он теперь (3) должно быть (4)</a:t>
            </a:r>
          </a:p>
          <a:p>
            <a:pPr>
              <a:spcAft>
                <a:spcPts val="0"/>
              </a:spcAft>
            </a:pPr>
            <a:r>
              <a:rPr lang="ru-RU" sz="3600" i="1" dirty="0">
                <a:ea typeface="Calibri"/>
                <a:cs typeface="Times New Roman"/>
              </a:rPr>
              <a:t>Ползёт на самый хребет.</a:t>
            </a:r>
          </a:p>
          <a:p>
            <a:pPr>
              <a:spcAft>
                <a:spcPts val="0"/>
              </a:spcAft>
            </a:pPr>
            <a:r>
              <a:rPr lang="ru-RU" sz="3600" i="1" dirty="0">
                <a:ea typeface="Calibri"/>
                <a:cs typeface="Times New Roman"/>
              </a:rPr>
              <a:t>Три... Поскорей бы, чтобы</a:t>
            </a:r>
          </a:p>
          <a:p>
            <a:pPr>
              <a:spcAft>
                <a:spcPts val="0"/>
              </a:spcAft>
            </a:pPr>
            <a:r>
              <a:rPr lang="ru-RU" sz="3600" i="1" dirty="0">
                <a:ea typeface="Calibri"/>
                <a:cs typeface="Times New Roman"/>
              </a:rPr>
              <a:t>Его не застал (5) рассвет.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429665" y="5877272"/>
            <a:ext cx="2595582" cy="5587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ru-RU" sz="2800" i="1" dirty="0">
                <a:ea typeface="Calibri"/>
                <a:cs typeface="Times New Roman"/>
              </a:rPr>
              <a:t>(К. М. Симонов)</a:t>
            </a:r>
            <a:endParaRPr lang="ru-RU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2239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7776864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Verdana"/>
                <a:ea typeface="Times New Roman"/>
              </a:rPr>
              <a:t>1.</a:t>
            </a:r>
            <a:endParaRPr lang="ru-RU" sz="4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Мать-земля родная наша (1)</a:t>
            </a:r>
            <a:endParaRPr lang="ru-RU" sz="6000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дни беды и в дни побед</a:t>
            </a:r>
            <a:endParaRPr lang="ru-RU" sz="6000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Нет (2) тебя (3) светлей и краше</a:t>
            </a:r>
            <a:endParaRPr lang="ru-RU" sz="6000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 желанней сердцу нет.</a:t>
            </a:r>
            <a:endParaRPr lang="ru-RU" sz="6000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Помышляя о солдатской</a:t>
            </a:r>
            <a:endParaRPr lang="ru-RU" sz="6000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Непредсказанной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судьбе,</a:t>
            </a:r>
            <a:endParaRPr lang="ru-RU" sz="6000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Даже лечь в могиле братской</a:t>
            </a:r>
            <a:endParaRPr lang="ru-RU" sz="6000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Лучше (4) кажется (5) в тебе.</a:t>
            </a:r>
            <a:endParaRPr lang="ru-RU" sz="6000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67944" y="6255030"/>
            <a:ext cx="33522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Aft>
                <a:spcPts val="0"/>
              </a:spcAft>
            </a:pPr>
            <a:r>
              <a:rPr lang="ru-RU" sz="2400" i="1" dirty="0" smtClean="0">
                <a:solidFill>
                  <a:srgbClr val="000000"/>
                </a:solidFill>
                <a:effectLst/>
                <a:latin typeface="Verdana"/>
                <a:ea typeface="Times New Roman"/>
              </a:rPr>
              <a:t>(А. Т. Твардовский)</a:t>
            </a:r>
            <a:endParaRPr lang="ru-RU" sz="4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0523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0"/>
            <a:ext cx="7992888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Verdana"/>
                <a:ea typeface="Times New Roman"/>
              </a:rPr>
              <a:t>2. </a:t>
            </a:r>
            <a:endParaRPr lang="ru-RU" sz="4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Ах (1) война (2) что ж ты сделала, подлая:</a:t>
            </a:r>
            <a:endParaRPr lang="ru-RU" sz="5400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стали тихими наши дворы,</a:t>
            </a:r>
            <a:endParaRPr lang="ru-RU" sz="5400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наши мальчики (3) головы подняли,</a:t>
            </a:r>
            <a:endParaRPr lang="ru-RU" sz="5400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повзрослели они до поры,</a:t>
            </a:r>
            <a:endParaRPr lang="ru-RU" sz="5400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 пороге едва помаячили</a:t>
            </a:r>
            <a:endParaRPr lang="ru-RU" sz="5400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 ушли, за солдатом — солдат ...</a:t>
            </a:r>
            <a:endParaRPr lang="ru-RU" sz="5400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До свидания (4) мальчики!</a:t>
            </a:r>
            <a:endParaRPr lang="ru-RU" sz="5400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Мальчики (5)постарайтесь вернуться назад.</a:t>
            </a:r>
            <a:endParaRPr lang="ru-RU" sz="5400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ru-RU" sz="3600" dirty="0" smtClean="0">
                <a:solidFill>
                  <a:srgbClr val="000000"/>
                </a:solidFill>
                <a:effectLst/>
                <a:latin typeface="Verdana"/>
                <a:ea typeface="Times New Roman"/>
              </a:rPr>
              <a:t> </a:t>
            </a:r>
            <a:r>
              <a:rPr lang="ru-RU" sz="2800" i="1" dirty="0" smtClean="0">
                <a:solidFill>
                  <a:srgbClr val="000000"/>
                </a:solidFill>
                <a:effectLst/>
                <a:latin typeface="Verdana"/>
                <a:ea typeface="Times New Roman"/>
              </a:rPr>
              <a:t>(Б. Ш. Окуджава)</a:t>
            </a:r>
            <a:endParaRPr lang="ru-RU" sz="4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5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9323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76672"/>
            <a:ext cx="835292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Verdana"/>
                <a:ea typeface="Times New Roman"/>
              </a:rPr>
              <a:t>3.</a:t>
            </a:r>
            <a:endParaRPr lang="ru-RU" sz="32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Ну что им сказать, чем утешить могли мы их?</a:t>
            </a:r>
          </a:p>
          <a:p>
            <a:pPr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Но, горе(1) поняв своим бабьим чутьем,</a:t>
            </a:r>
          </a:p>
          <a:p>
            <a:pPr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Ты(2) помнишь, старуха сказала:- Родимые(3)</a:t>
            </a:r>
          </a:p>
          <a:p>
            <a:pPr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Покуда идите, мы вас подождем.</a:t>
            </a:r>
          </a:p>
          <a:p>
            <a:pPr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«Мы вас подождем!»- говорили нам пажити.</a:t>
            </a:r>
          </a:p>
          <a:p>
            <a:pPr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«Мы вас подождем!»- говорили леса.</a:t>
            </a:r>
          </a:p>
          <a:p>
            <a:pPr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Ты знаешь(4) Алеша(5) ночами (6)мне кажется,</a:t>
            </a:r>
          </a:p>
          <a:p>
            <a:pPr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Что следом за мной их идут голоса.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564062" y="5733256"/>
            <a:ext cx="28648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38125" algn="r">
              <a:spcAft>
                <a:spcPts val="0"/>
              </a:spcAft>
            </a:pPr>
            <a:r>
              <a:rPr lang="ru-RU" sz="2800" i="1" dirty="0" smtClean="0">
                <a:solidFill>
                  <a:srgbClr val="000000"/>
                </a:solidFill>
                <a:effectLst/>
                <a:latin typeface="Verdana"/>
                <a:ea typeface="Times New Roman"/>
              </a:rPr>
              <a:t>(К. Симонов)</a:t>
            </a:r>
            <a:endParaRPr lang="ru-RU" sz="4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2845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83690" y="1060885"/>
            <a:ext cx="172354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4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1. 145</a:t>
            </a:r>
            <a:endParaRPr lang="ru-RU" sz="7200" b="1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83690" y="1916832"/>
            <a:ext cx="203132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4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2. 1245</a:t>
            </a:r>
            <a:endParaRPr lang="ru-RU" sz="7200" b="1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18028" y="2676171"/>
            <a:ext cx="4086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38125">
              <a:spcAft>
                <a:spcPts val="0"/>
              </a:spcAft>
            </a:pPr>
            <a:r>
              <a:rPr lang="ru-RU" sz="4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3. 345</a:t>
            </a:r>
            <a:br>
              <a:rPr lang="ru-RU" sz="4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endParaRPr lang="ru-RU" sz="7200" b="1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29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136903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38125"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Verdana"/>
                <a:ea typeface="Times New Roman"/>
              </a:rPr>
              <a:t>1) Найдите предложения, в которых </a:t>
            </a:r>
            <a:r>
              <a:rPr lang="ru-RU" b="1" dirty="0" smtClean="0">
                <a:solidFill>
                  <a:srgbClr val="000000"/>
                </a:solidFill>
                <a:effectLst/>
                <a:latin typeface="Verdana"/>
                <a:ea typeface="Times New Roman"/>
              </a:rPr>
              <a:t>запятая</a:t>
            </a:r>
            <a:r>
              <a:rPr lang="ru-RU" dirty="0" smtClean="0">
                <a:solidFill>
                  <a:srgbClr val="000000"/>
                </a:solidFill>
                <a:effectLst/>
                <a:latin typeface="Verdana"/>
                <a:ea typeface="Times New Roman"/>
              </a:rPr>
              <a:t> ставится в соответствии с одним и тем же правилом пунктуации. Запишите номера этих предложений.</a:t>
            </a:r>
            <a:endParaRPr lang="ru-RU" sz="3200" dirty="0" smtClean="0">
              <a:effectLst/>
              <a:latin typeface="Times New Roman"/>
              <a:ea typeface="Times New Roman"/>
            </a:endParaRPr>
          </a:p>
          <a:p>
            <a:pPr indent="238125"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Verdana"/>
                <a:ea typeface="Times New Roman"/>
              </a:rPr>
              <a:t> </a:t>
            </a:r>
            <a:endParaRPr lang="ru-RU" sz="3200" dirty="0" smtClean="0">
              <a:effectLst/>
              <a:latin typeface="Times New Roman"/>
              <a:ea typeface="Times New Roman"/>
            </a:endParaRPr>
          </a:p>
          <a:p>
            <a:pPr indent="238125" algn="just"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Verdana"/>
                <a:ea typeface="Times New Roman"/>
              </a:rPr>
              <a:t>(1)Немецкие миномёты били по всей равнине, взметая снег вместе с комьями земли. (2)Вчера ночью через эту смертную зону связисты проложили кабель. (3)Командный пункт, следя за развитием боя, слал по этому проводу указания и получал ответные сообщения о ходе операции. (4)Но вот сейчас, когда требовалось немедленно изменить обстановку и отвести передовую часть на другой рубеж, связь внезапно прекратилась. </a:t>
            </a:r>
            <a:endParaRPr lang="ru-RU" sz="3600" dirty="0" smtClean="0">
              <a:effectLst/>
              <a:latin typeface="Times New Roman"/>
              <a:ea typeface="Times New Roman"/>
            </a:endParaRPr>
          </a:p>
          <a:p>
            <a:pPr indent="238125" algn="just"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Verdana"/>
                <a:ea typeface="Times New Roman"/>
              </a:rPr>
              <a:t>(5)Провод шёл сквозь разрозненные ёлочки и редкие кусты. (6)Вьюга звенела в осоке над замёрзшими болотцами. (7)Человек полз, немцы вскоре заметили его. (8)Маленькие вихри от пулемётных очередей, курясь, затанцевали хороводом вокруг. </a:t>
            </a:r>
            <a:endParaRPr lang="ru-RU" sz="3600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Verdana"/>
                <a:ea typeface="Times New Roman"/>
              </a:rPr>
              <a:t> </a:t>
            </a:r>
            <a:endParaRPr lang="ru-RU" sz="4000" dirty="0" smtClean="0">
              <a:effectLst/>
              <a:latin typeface="Times New Roman"/>
              <a:ea typeface="Times New Roman"/>
            </a:endParaRPr>
          </a:p>
          <a:p>
            <a:pPr indent="238125"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Verdana"/>
                <a:ea typeface="Times New Roman"/>
              </a:rPr>
              <a:t> </a:t>
            </a:r>
            <a:endParaRPr lang="ru-RU" sz="3200" dirty="0" smtClean="0">
              <a:effectLst/>
              <a:latin typeface="Times New Roman"/>
              <a:ea typeface="Times New Roman"/>
            </a:endParaRPr>
          </a:p>
          <a:p>
            <a:pPr indent="238125"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Verdana"/>
                <a:ea typeface="Times New Roman"/>
              </a:rPr>
              <a:t>(По Л. Кассилю)</a:t>
            </a:r>
            <a:endParaRPr lang="ru-RU" sz="3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76356" y="6128728"/>
            <a:ext cx="26479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3600" b="1" dirty="0" smtClean="0">
                <a:solidFill>
                  <a:srgbClr val="000000"/>
                </a:solidFill>
                <a:effectLst/>
                <a:latin typeface="Verdana"/>
                <a:ea typeface="Times New Roman"/>
              </a:rPr>
              <a:t>138</a:t>
            </a:r>
            <a:endParaRPr lang="ru-RU" sz="5400" b="1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4389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216</TotalTime>
  <Words>1277</Words>
  <Application>Microsoft Office PowerPoint</Application>
  <PresentationFormat>Экран (4:3)</PresentationFormat>
  <Paragraphs>79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Cambria</vt:lpstr>
      <vt:lpstr>Times New Roman</vt:lpstr>
      <vt:lpstr>Verdana</vt:lpstr>
      <vt:lpstr>Соседство</vt:lpstr>
      <vt:lpstr>ПОДГОТОВКА К ЕГЭ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Mironov</dc:creator>
  <cp:lastModifiedBy>User</cp:lastModifiedBy>
  <cp:revision>12</cp:revision>
  <dcterms:created xsi:type="dcterms:W3CDTF">2020-02-25T16:07:32Z</dcterms:created>
  <dcterms:modified xsi:type="dcterms:W3CDTF">2020-06-03T18:37:58Z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215049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