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2"/>
  </p:notesMasterIdLst>
  <p:sldIdLst>
    <p:sldId id="256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B8C5D-29DC-4F2C-B505-6B649970F30C}" type="datetimeFigureOut">
              <a:rPr lang="ru-RU" smtClean="0"/>
              <a:t>26.05.2020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B16F0-C631-4F3E-94BB-B461252DD17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43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098D-D483-48E2-9F3E-F5842F59063F}" type="datetimeFigureOut">
              <a:rPr lang="ru-RU" smtClean="0"/>
              <a:t>26.05.2020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63393E3-D347-4974-B17B-B931FD98497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84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098D-D483-48E2-9F3E-F5842F59063F}" type="datetimeFigureOut">
              <a:rPr lang="ru-RU" smtClean="0"/>
              <a:t>26.05.2020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63393E3-D347-4974-B17B-B931FD98497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9180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098D-D483-48E2-9F3E-F5842F59063F}" type="datetimeFigureOut">
              <a:rPr lang="ru-RU" smtClean="0"/>
              <a:t>26.05.2020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63393E3-D347-4974-B17B-B931FD98497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9549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098D-D483-48E2-9F3E-F5842F59063F}" type="datetimeFigureOut">
              <a:rPr lang="ru-RU" smtClean="0"/>
              <a:t>26.05.2020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63393E3-D347-4974-B17B-B931FD98497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306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098D-D483-48E2-9F3E-F5842F59063F}" type="datetimeFigureOut">
              <a:rPr lang="ru-RU" smtClean="0"/>
              <a:t>26.05.2020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63393E3-D347-4974-B17B-B931FD98497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4843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098D-D483-48E2-9F3E-F5842F59063F}" type="datetimeFigureOut">
              <a:rPr lang="ru-RU" smtClean="0"/>
              <a:t>26.05.2020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63393E3-D347-4974-B17B-B931FD98497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857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098D-D483-48E2-9F3E-F5842F59063F}" type="datetimeFigureOut">
              <a:rPr lang="ru-RU" smtClean="0"/>
              <a:t>26.05.2020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393E3-D347-4974-B17B-B931FD98497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3095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098D-D483-48E2-9F3E-F5842F59063F}" type="datetimeFigureOut">
              <a:rPr lang="ru-RU" smtClean="0"/>
              <a:t>26.05.2020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393E3-D347-4974-B17B-B931FD98497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7292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098D-D483-48E2-9F3E-F5842F59063F}" type="datetimeFigureOut">
              <a:rPr lang="ru-RU" smtClean="0"/>
              <a:t>26.05.2020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393E3-D347-4974-B17B-B931FD98497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480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098D-D483-48E2-9F3E-F5842F59063F}" type="datetimeFigureOut">
              <a:rPr lang="ru-RU" smtClean="0"/>
              <a:t>26.05.2020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63393E3-D347-4974-B17B-B931FD98497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710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098D-D483-48E2-9F3E-F5842F59063F}" type="datetimeFigureOut">
              <a:rPr lang="ru-RU" smtClean="0"/>
              <a:t>26.05.2020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63393E3-D347-4974-B17B-B931FD98497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916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098D-D483-48E2-9F3E-F5842F59063F}" type="datetimeFigureOut">
              <a:rPr lang="ru-RU" smtClean="0"/>
              <a:t>26.05.2020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63393E3-D347-4974-B17B-B931FD98497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2609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098D-D483-48E2-9F3E-F5842F59063F}" type="datetimeFigureOut">
              <a:rPr lang="ru-RU" smtClean="0"/>
              <a:t>26.05.2020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393E3-D347-4974-B17B-B931FD98497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144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098D-D483-48E2-9F3E-F5842F59063F}" type="datetimeFigureOut">
              <a:rPr lang="ru-RU" smtClean="0"/>
              <a:t>26.05.2020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393E3-D347-4974-B17B-B931FD98497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225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098D-D483-48E2-9F3E-F5842F59063F}" type="datetimeFigureOut">
              <a:rPr lang="ru-RU" smtClean="0"/>
              <a:t>26.05.2020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393E3-D347-4974-B17B-B931FD98497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2920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0098D-D483-48E2-9F3E-F5842F59063F}" type="datetimeFigureOut">
              <a:rPr lang="ru-RU" smtClean="0"/>
              <a:t>26.05.2020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63393E3-D347-4974-B17B-B931FD98497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19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0098D-D483-48E2-9F3E-F5842F59063F}" type="datetimeFigureOut">
              <a:rPr lang="ru-RU" smtClean="0"/>
              <a:t>26.05.2020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63393E3-D347-4974-B17B-B931FD98497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9943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27.xml"/><Relationship Id="rId4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0603" y="1028700"/>
            <a:ext cx="9526587" cy="2262781"/>
          </a:xfrm>
        </p:spPr>
        <p:txBody>
          <a:bodyPr/>
          <a:lstStyle/>
          <a:p>
            <a:r>
              <a:rPr lang="ru-RU" dirty="0" smtClean="0"/>
              <a:t>Задание №1 </a:t>
            </a:r>
            <a:br>
              <a:rPr lang="ru-RU" dirty="0" smtClean="0"/>
            </a:br>
            <a:r>
              <a:rPr lang="ru-RU" dirty="0" smtClean="0"/>
              <a:t>в ОГЭ по математике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12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354" y="76326"/>
            <a:ext cx="6821614" cy="662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91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4979" y="268750"/>
            <a:ext cx="8540496" cy="520939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1). Для объектов, указанных в таблице определите какими цифрами они обозначены. Заполните таблицу в бланк ответов записать последовательность цифр.</a:t>
            </a:r>
          </a:p>
          <a:p>
            <a:pPr marL="0" indent="0">
              <a:buNone/>
            </a:pP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2). Тротуарная плитка продается в упаковке по 4 штуки. Сколько упаковок надо, чтобы выложить все дорожки и площадку перед гаражом?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.Найдите площадь, которую занимает жилой дом.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4). Найдите расстояние от жилого дома до гаража (между двумя ближайшими точками)Ответ укажите в метрах.</a:t>
            </a:r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1" t="57523"/>
          <a:stretch/>
        </p:blipFill>
        <p:spPr bwMode="auto">
          <a:xfrm>
            <a:off x="3062124" y="1478652"/>
            <a:ext cx="5558155" cy="80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2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1.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1" t="57523"/>
          <a:stretch/>
        </p:blipFill>
        <p:spPr bwMode="auto">
          <a:xfrm>
            <a:off x="1834642" y="1905000"/>
            <a:ext cx="9477993" cy="110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63171" y="2152625"/>
            <a:ext cx="3991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ru-RU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00516" y="2291124"/>
            <a:ext cx="5693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4</a:t>
            </a:r>
            <a:endParaRPr lang="ru-RU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16890" y="2197745"/>
            <a:ext cx="4411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  <a:endParaRPr lang="ru-RU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805023" y="2197745"/>
            <a:ext cx="4411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ru-RU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830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2.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40" y="1553736"/>
            <a:ext cx="9460127" cy="4764767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Находим площадь одной плитки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1х1=1 м²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Находим количество плиток перед гаражом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64: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1=64 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штуки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Находим количество плиток на все дорожки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 штук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Находим сколько всего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64+26=90 (штук)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5.Находи количество упаковок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90:4=22,5 (упаковки)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23 упаковки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82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3.</a:t>
            </a:r>
            <a:br>
              <a:rPr lang="ru-RU" dirty="0" smtClean="0"/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470340" y="1612392"/>
                <a:ext cx="8915400" cy="377762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1).Находим количество клеток, которую занимает дом</a:t>
                </a:r>
              </a:p>
              <a:p>
                <a:pPr marL="0" indent="0">
                  <a:buNone/>
                </a:pPr>
                <a:r>
                  <a:rPr lang="ru-RU" dirty="0" smtClean="0"/>
                  <a:t>  5*3+2=17 (штуки)</a:t>
                </a:r>
              </a:p>
              <a:p>
                <a:pPr marL="0" indent="0">
                  <a:buNone/>
                </a:pPr>
                <a:r>
                  <a:rPr lang="ru-RU" dirty="0" smtClean="0"/>
                  <a:t>2). Находим площадь</a:t>
                </a:r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ru-RU" dirty="0" smtClean="0"/>
                  <a:t> 17*2*2=68 (м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</a:rPr>
                      <m:t>²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dirty="0" smtClean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r>
                  <a:rPr lang="ru-RU" dirty="0" smtClean="0"/>
                  <a:t>Ответ: 68 м</a:t>
                </a:r>
                <a:r>
                  <a:rPr lang="ru-RU" dirty="0" smtClean="0">
                    <a:latin typeface="Calibri" panose="020F0502020204030204" pitchFamily="34" charset="0"/>
                  </a:rPr>
                  <a:t>²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0340" y="1612392"/>
                <a:ext cx="8915400" cy="3777622"/>
              </a:xfrm>
              <a:blipFill>
                <a:blip r:embed="rId2"/>
                <a:stretch>
                  <a:fillRect l="-547" t="-9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2" descr="https://oge.sdamgia.ru/formula/svg/a6/a6ac5004b6c9ca59befb51e11fd01834.svg"/>
          <p:cNvSpPr>
            <a:spLocks noChangeAspect="1" noChangeArrowheads="1"/>
          </p:cNvSpPr>
          <p:nvPr/>
        </p:nvSpPr>
        <p:spPr bwMode="auto">
          <a:xfrm>
            <a:off x="12382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983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4.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u-RU" dirty="0" smtClean="0"/>
                  <a:t>Найдём расстояние между двумя ближайшими точками по прямой жилого дома и гаража по теореме Пифагора:</a:t>
                </a:r>
              </a:p>
              <a:p>
                <a:r>
                  <a:rPr lang="ru-RU" dirty="0" smtClean="0"/>
                  <a:t>Катет (расстояние от дома до ворот)</a:t>
                </a:r>
              </a:p>
              <a:p>
                <a:r>
                  <a:rPr lang="ru-RU" dirty="0" smtClean="0"/>
                  <a:t>Катет (расстояние от точки ворот до гаража)</a:t>
                </a:r>
              </a:p>
              <a:p>
                <a:pPr marL="0" indent="0">
                  <a:buNone/>
                </a:pP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sup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dirty="0" smtClean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rad>
                    <m:r>
                      <a:rPr lang="ru-RU" b="0" i="1" dirty="0" smtClean="0">
                        <a:latin typeface="Cambria Math" panose="02040503050406030204" pitchFamily="18" charset="0"/>
                      </a:rPr>
                      <m:t>=10 (м)</m:t>
                    </m:r>
                  </m:oMath>
                </a14:m>
                <a:endParaRPr lang="ru-RU" dirty="0" smtClean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r>
                  <a:rPr lang="ru-RU" dirty="0" smtClean="0"/>
                  <a:t>Ответ: 10 м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6" t="-8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206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1505"/>
          <a:stretch/>
        </p:blipFill>
        <p:spPr>
          <a:xfrm>
            <a:off x="1949131" y="804671"/>
            <a:ext cx="9754711" cy="531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0844" y="423672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1).Для объектов, указанных в таблицу, укажите, какими цифрами они обозначены. Заполните таблицу, в ответ записать последовательность цифр.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Плитка продаётся в упаковках по 5 штук. Сколько упаковок плитки понадобилось, чтобы выложить пол в ванной комнате и санузле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площадь, которую занимает гостиная. Ответ дайте в квадратных метрах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расстояние от верхнего левого угла квартиры до нижнего правого угла квартиры (расстояние между двумя ближайшими точками по прямой) в метрах.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252" t="45429" r="22062"/>
          <a:stretch/>
        </p:blipFill>
        <p:spPr>
          <a:xfrm>
            <a:off x="3099816" y="2057399"/>
            <a:ext cx="5504687" cy="80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2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1.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252" t="45429" r="22062"/>
          <a:stretch/>
        </p:blipFill>
        <p:spPr>
          <a:xfrm>
            <a:off x="2798809" y="1738442"/>
            <a:ext cx="7543800" cy="123335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162542" y="2174046"/>
            <a:ext cx="4683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ru-RU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18672" y="2174046"/>
            <a:ext cx="4683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ru-RU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36510" y="2174046"/>
            <a:ext cx="4683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</a:t>
            </a:r>
            <a:endParaRPr lang="ru-RU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55004" y="2197447"/>
            <a:ext cx="4683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endParaRPr lang="ru-RU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895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4829" y="66326"/>
            <a:ext cx="8911687" cy="1280890"/>
          </a:xfrm>
        </p:spPr>
        <p:txBody>
          <a:bodyPr/>
          <a:lstStyle/>
          <a:p>
            <a:r>
              <a:rPr lang="ru-RU" dirty="0" smtClean="0"/>
              <a:t>Решение 2.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1116" y="816864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1). Находим площадь одной плитки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0,5*0,5=0,25 (м²)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2).Площадь сауна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6*4=24 (м²)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3).Площадь ванной комнаты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4*5=20 (м²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24+20=44 (м²)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5).Находим количество плиток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44:0,25=176 (штук)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6). Находим количество упаковок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176:5=35,2(упаковки)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упаковок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69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3724" y="853440"/>
            <a:ext cx="8915400" cy="37776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000" dirty="0" smtClean="0">
                <a:hlinkClick r:id="rId2" action="ppaction://hlinksldjump"/>
              </a:rPr>
              <a:t>1). Задание про теплицу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 smtClean="0">
                <a:hlinkClick r:id="rId3" action="ppaction://hlinksldjump"/>
              </a:rPr>
              <a:t>2).Задание про огород и жилой дом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 smtClean="0">
                <a:hlinkClick r:id="rId4" action="ppaction://hlinksldjump"/>
              </a:rPr>
              <a:t>3).Задание про квартиру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 smtClean="0">
                <a:hlinkClick r:id="rId5" action="ppaction://hlinksldjump"/>
              </a:rPr>
              <a:t>4). Задания про шину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 smtClean="0">
                <a:hlinkClick r:id="rId6" action="ppaction://hlinksldjump"/>
              </a:rPr>
              <a:t>5). Задание про поход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 smtClean="0"/>
              <a:t>6). Задание про страховку</a:t>
            </a:r>
          </a:p>
          <a:p>
            <a:pPr marL="0" indent="0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47682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7709" y="294926"/>
            <a:ext cx="8911687" cy="1280890"/>
          </a:xfrm>
        </p:spPr>
        <p:txBody>
          <a:bodyPr/>
          <a:lstStyle/>
          <a:p>
            <a:r>
              <a:rPr lang="ru-RU" dirty="0" smtClean="0"/>
              <a:t>Решение3.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9988" y="1237488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гостиной 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6*7*1=42 (м²)</a:t>
            </a: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42 м</a:t>
            </a:r>
            <a:r>
              <a:rPr lang="ru-RU" sz="36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²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86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4.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Найдем расстояние между двумя ближайшими точками от верхнего левого угла квартиры до нижнего правого  угла квартиры (расстояние между ближайшими точками в метрах)</a:t>
                </a:r>
              </a:p>
              <a:p>
                <a:pPr marL="0" indent="0">
                  <a:buNone/>
                </a:pPr>
                <a:r>
                  <a:rPr lang="ru-RU" dirty="0" smtClean="0"/>
                  <a:t>Используя теорему Пифагора: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e>
                          <m:sup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2   +</m:t>
                            </m:r>
                          </m:sup>
                        </m:sSup>
                        <m:sSup>
                          <m:sSup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e>
                          <m:sup>
                            <m:r>
                              <a:rPr lang="ru-RU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dirty="0" smtClean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144+256</m:t>
                        </m:r>
                      </m:e>
                    </m:rad>
                    <m:r>
                      <a:rPr lang="ru-RU" b="0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dirty="0" smtClean="0">
                            <a:latin typeface="Cambria Math" panose="02040503050406030204" pitchFamily="18" charset="0"/>
                          </a:rPr>
                          <m:t>400</m:t>
                        </m:r>
                      </m:e>
                    </m:rad>
                    <m:r>
                      <a:rPr lang="ru-RU" b="0" i="1" dirty="0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ru-RU" dirty="0" smtClean="0"/>
                  <a:t> (м)</a:t>
                </a:r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r>
                  <a:rPr lang="ru-RU" dirty="0" smtClean="0"/>
                  <a:t>Ответ: 20 метров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6" t="-8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84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842" y="452437"/>
            <a:ext cx="8333613" cy="601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0572" y="341376"/>
            <a:ext cx="9051100" cy="559308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1).Пользуясь рисунком заполнить таблицу и определить какими цифрами обозначены населенные пункты.</a:t>
            </a:r>
          </a:p>
          <a:p>
            <a:pPr marL="0" indent="0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2).Найдите сколько километров пройдут Ваня с дедушкой, если поедут по шоссе через Сосновку?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3).Найдите расстояние от деревни Николаевка до п. Дачный по лесной дорожки. Ответ дать в километрах.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4). Сколько минут затратят на дорогу Ваня с дедушкой, если поедут на станцию через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основку. Ответ дать в километрах.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33166" b="11840"/>
          <a:stretch/>
        </p:blipFill>
        <p:spPr>
          <a:xfrm>
            <a:off x="1801368" y="1122814"/>
            <a:ext cx="8791575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1.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3166" b="11840"/>
          <a:stretch/>
        </p:blipFill>
        <p:spPr>
          <a:xfrm>
            <a:off x="2028326" y="2197633"/>
            <a:ext cx="8791575" cy="104239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34393" y="2705345"/>
            <a:ext cx="31290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endParaRPr lang="ru-RU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4114" y="2742565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35609" y="2705345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847104" y="2742565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902146" y="2723633"/>
            <a:ext cx="312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592925" y="3391694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Решение 2.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46012" y="4149590"/>
            <a:ext cx="35781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15+24=39 (км)</a:t>
            </a:r>
          </a:p>
          <a:p>
            <a:endParaRPr lang="ru-RU" dirty="0"/>
          </a:p>
          <a:p>
            <a:r>
              <a:rPr lang="ru-RU" dirty="0" smtClean="0"/>
              <a:t>Ответ: 39 км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0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3.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324036" y="1264555"/>
                <a:ext cx="8915400" cy="377762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Чтобы найти данное расстояние надо рассмотреть прямоугольный треугольник.</a:t>
                </a:r>
              </a:p>
              <a:p>
                <a:pPr marL="0" indent="0">
                  <a:buNone/>
                </a:pP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Катет-расстояние от д. Николаевка до  д.Сосновки: 15 км</a:t>
                </a:r>
              </a:p>
              <a:p>
                <a:pPr marL="0" indent="0">
                  <a:buNone/>
                </a:pP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Катет-расстояние от д. Сосновки до  д. Дачный: 24-16=8 км</a:t>
                </a:r>
              </a:p>
              <a:p>
                <a:pPr marL="0" indent="0">
                  <a:buNone/>
                </a:pP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Расстояние находим по теореме Пифагора: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e>
                          <m:sup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15</m:t>
                            </m:r>
                          </m:e>
                          <m:sup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64+225</m:t>
                        </m:r>
                      </m:e>
                    </m:rad>
                    <m:r>
                      <a:rPr lang="ru-RU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289</m:t>
                        </m:r>
                      </m:e>
                    </m:rad>
                    <m:r>
                      <a:rPr lang="ru-RU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=17 </m:t>
                    </m:r>
                    <m:d>
                      <m:dPr>
                        <m:ctrlPr>
                          <a:rPr lang="ru-RU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км</m:t>
                        </m:r>
                      </m:e>
                    </m:d>
                  </m:oMath>
                </a14:m>
                <a:endParaRPr lang="ru-RU" sz="20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Ответ: 17 км.</a:t>
                </a:r>
              </a:p>
              <a:p>
                <a:pPr marL="0" indent="0">
                  <a:buNone/>
                </a:pP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24036" y="1264555"/>
                <a:ext cx="8915400" cy="3777622"/>
              </a:xfrm>
              <a:blipFill>
                <a:blip r:embed="rId2"/>
                <a:stretch>
                  <a:fillRect l="-684" t="-8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315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4.</a:t>
            </a:r>
            <a:br>
              <a:rPr lang="ru-RU" dirty="0" smtClean="0"/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378900" y="1456944"/>
                <a:ext cx="8915400" cy="377762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1). Находим расстояние –это расстояние по шоссе и оно равно 39 км.</a:t>
                </a:r>
              </a:p>
              <a:p>
                <a:pPr marL="0" indent="0">
                  <a:buNone/>
                </a:pPr>
                <a:r>
                  <a:rPr lang="ru-RU" dirty="0" smtClean="0"/>
                  <a:t>2).Находим время </a:t>
                </a:r>
              </a:p>
              <a:p>
                <a:pPr marL="0" indent="0">
                  <a:buNone/>
                </a:pPr>
                <a:r>
                  <a:rPr lang="en-US" dirty="0" smtClean="0"/>
                  <a:t>t</a:t>
                </a:r>
                <a:r>
                  <a:rPr lang="ru-RU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39</a:t>
                </a:r>
                <a:r>
                  <a:rPr lang="ru-RU" dirty="0" smtClean="0"/>
                  <a:t>:20*60=117 (минут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ru-RU" dirty="0" smtClean="0"/>
                  <a:t>Ответ: 117 минут.</a:t>
                </a:r>
              </a:p>
              <a:p>
                <a:pPr marL="0" indent="0">
                  <a:buNone/>
                </a:pPr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78900" y="1456944"/>
                <a:ext cx="8915400" cy="3777622"/>
              </a:xfrm>
              <a:blipFill>
                <a:blip r:embed="rId2"/>
                <a:stretch>
                  <a:fillRect l="-547" t="-8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287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535" y="152971"/>
            <a:ext cx="6532817" cy="621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9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8628" y="350520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1). Какой наибольший ширины можно установить на автомобиль, если диаметр диска 17 дюймов. Ответ в миллиметрах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2). На сколько миллиметров радиус колеса с маркировкой 247/70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R17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меньше, чем радиус колеса с маркировкой 275/65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R17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3).Найдите диаметр колеса автомобиля, выходящего с завода. Ответ дать в сантиметрах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4). На сколько миллиметров увеличится диаметр колеса, если заменить шины, установленные на заводе, шинами с маркировкой 285/50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Ответы: 275;    7,25;    77,52;    17,8</a:t>
            </a:r>
            <a:endParaRPr lang="en-US" sz="24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50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601" y="299656"/>
            <a:ext cx="8772525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3412" y="224790"/>
            <a:ext cx="9823768" cy="57073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i="1" dirty="0">
                <a:solidFill>
                  <a:schemeClr val="tx1"/>
                </a:solidFill>
              </a:rPr>
              <a:t>Сергей Петрович решил построить на дачном участке теплицу длиной 4 м. Для этого он сделал прямоугольный фундамент. </a:t>
            </a:r>
            <a:endParaRPr lang="ru-RU" sz="28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800" i="1" dirty="0" smtClean="0">
                <a:solidFill>
                  <a:schemeClr val="tx1"/>
                </a:solidFill>
              </a:rPr>
              <a:t>Для </a:t>
            </a:r>
            <a:r>
              <a:rPr lang="ru-RU" sz="2800" i="1" dirty="0">
                <a:solidFill>
                  <a:schemeClr val="tx1"/>
                </a:solidFill>
              </a:rPr>
              <a:t>каркаса теплицы Сергей Петрович заказал металлические дуги в форме полуокружностей длиной 5 м каждая и покрытие для обтяжки</a:t>
            </a:r>
            <a:r>
              <a:rPr lang="ru-RU" sz="2800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>
                <a:solidFill>
                  <a:schemeClr val="tx1"/>
                </a:solidFill>
              </a:rPr>
              <a:t>Отдельно требуется купить плёнку для передней и задней стенок теплицы. В передней стенке планируется вход, показанный на рисунке прямоугольником BCC1B1, где точки B, O и C делят отрезок AD на четыре равные части</a:t>
            </a:r>
            <a:r>
              <a:rPr lang="ru-RU" sz="2800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>
                <a:solidFill>
                  <a:schemeClr val="tx1"/>
                </a:solidFill>
              </a:rPr>
              <a:t>Внутри теплицы Сергей Петрович планирует сделать три грядки по длине теплицы — одну центральную широкую грядку и две узкие грядки по краям</a:t>
            </a:r>
            <a:r>
              <a:rPr lang="ru-RU" sz="2800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>
                <a:solidFill>
                  <a:schemeClr val="tx1"/>
                </a:solidFill>
              </a:rPr>
              <a:t>Между грядками будут дорожки шириной 40 см, для которых необходимо купить тротуарную плитку размером 20 см х 20 см.</a:t>
            </a: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5481731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5668" y="469392"/>
            <a:ext cx="10038652" cy="58033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1).Чему равно КМБ в третий год страхования?</a:t>
            </a:r>
          </a:p>
          <a:p>
            <a:pPr marL="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2).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Коэффициент возраста и водительского стажа (КВС) также влияет на стоимость полиса (см. таблицу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Когда Вячеслав получил водительские права и впервые оформил полис, ему было 23 года. Чему равен КВС на начало 3-го года страхования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3).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начале второго года страхования Вячеслав заплатил за полис 27 435 руб. Во сколько рублей обойдётся Вячеславу полис на третий год, если значения других коэффициентов (кроме КБМ и КВС) не изменятся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4).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Вячеслав въехал на участок дороги протяжённостью 3,3 км с камерами, отслеживающими среднюю скорость движения. Ограничение скорости на дороге — 80 км/ч. В начале и в конце участка установлены камеры, фиксирующие номер автомобиля и время проезда. По этим данным компьютер вычисляет среднюю скорость на участке. Вячеслав въехал на участок в 10:05:08, а покинул его в 10:07:20. Нарушил ли Вячеслав скоростной режим? Если да, на сколько км/ч средняя скорость на данном участке была выше разрешённой?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2" descr="https://oge.sdamgia.ru/get_file?id=216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039" y="1483804"/>
            <a:ext cx="4962525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76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xn--80aaasqmjacq0cd6n.xn--p1ai/public/12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3" y="0"/>
            <a:ext cx="6819900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37810" y="2613660"/>
            <a:ext cx="63550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Roboto"/>
              </a:rPr>
              <a:t>1.Какое наименьшее количество дуг нужно заказать, чтобы расстояние между соседними дугами было не более 60 см?</a:t>
            </a:r>
          </a:p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Roboto"/>
              </a:rPr>
              <a:t>2. Сколько упаковок плитки необходимо купить для дорожек между грядками, если она продаётся в упаковках по 6 штук?</a:t>
            </a:r>
          </a:p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Roboto"/>
              </a:rPr>
              <a:t>3. Найдите ширину теплицы. Ответ дайте в метрах с точностью до десятых.</a:t>
            </a:r>
          </a:p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Roboto"/>
              </a:rPr>
              <a:t>4. Найдите ширину центральной грядки, если она в два раза больше ширины узкой грядки. Ответ дайте в сантиметрах с точностью до десятков.</a:t>
            </a:r>
          </a:p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Roboto"/>
              </a:rPr>
              <a:t>5. Найдите высоту входа в теплицу. Ответ дайте в сантиметрах.</a:t>
            </a:r>
            <a:endParaRPr lang="ru-RU" sz="2000" b="0" i="0" dirty="0">
              <a:solidFill>
                <a:srgbClr val="000000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69734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</a:t>
            </a:r>
            <a:r>
              <a:rPr lang="ru-RU" b="1" dirty="0"/>
              <a:t> 1. Какое наименьшее количество дуг нужно заказать, чтобы расстояние между соседними дугами было не более 60 см?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Длина теплицы 4 м = 400 см.</a:t>
            </a:r>
          </a:p>
          <a:p>
            <a:pPr marL="0" indent="0">
              <a:buNone/>
            </a:pPr>
            <a:r>
              <a:rPr lang="ru-RU" dirty="0" smtClean="0"/>
              <a:t>(Чтобы </a:t>
            </a:r>
            <a:r>
              <a:rPr lang="ru-RU" dirty="0"/>
              <a:t>узнать наименьшее количество дуг найдем количество секторов, которые получатся при установке дуг на расстояние 60 см. Для этого разделим длину теплицы на максимальное расстояние между дугами</a:t>
            </a:r>
            <a:r>
              <a:rPr lang="ru-RU" dirty="0" smtClean="0"/>
              <a:t>.)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400 </a:t>
            </a:r>
            <a:r>
              <a:rPr lang="ru-RU" dirty="0"/>
              <a:t>: 60 ≈ </a:t>
            </a:r>
            <a:r>
              <a:rPr lang="ru-RU" dirty="0" smtClean="0"/>
              <a:t>6,6666</a:t>
            </a:r>
            <a:r>
              <a:rPr lang="en-US" dirty="0"/>
              <a:t>=</a:t>
            </a:r>
            <a:r>
              <a:rPr lang="ru-RU" dirty="0" smtClean="0"/>
              <a:t>7 секторов.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(</a:t>
            </a:r>
            <a:r>
              <a:rPr lang="ru-RU" dirty="0" smtClean="0"/>
              <a:t>Если </a:t>
            </a:r>
            <a:r>
              <a:rPr lang="ru-RU" dirty="0"/>
              <a:t>вы схематично нарисуете 7 секторов и отметите дуги, то заметите, что дуг будет на одну больше</a:t>
            </a:r>
            <a:r>
              <a:rPr lang="ru-RU" dirty="0" smtClean="0"/>
              <a:t>.</a:t>
            </a:r>
            <a:r>
              <a:rPr lang="en-US" dirty="0" smtClean="0"/>
              <a:t>)</a:t>
            </a:r>
            <a:endParaRPr lang="ru-RU" dirty="0"/>
          </a:p>
          <a:p>
            <a:r>
              <a:rPr lang="ru-RU" dirty="0"/>
              <a:t>Ответ: 8.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608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9756" y="1786128"/>
            <a:ext cx="8915400" cy="377762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2. Сколько упаковок плитки необходимо купить для дорожек между грядками, если она продаётся в упаковках по 6 штук</a:t>
            </a:r>
            <a:r>
              <a:rPr lang="ru-RU" b="1" dirty="0" smtClean="0"/>
              <a:t>?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=400 см, в=40 см (ширина и длина)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Найдем площадь дорожки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S=400*40=16 000 c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²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Найдем площадь одной плиты </a:t>
            </a: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S1=20*20=400 </a:t>
            </a:r>
            <a:r>
              <a:rPr lang="ru-RU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см²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Находим сколько плиток надо на дорожку 16 000:400=40 (штук)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Находим сколько плиток на две дорожки 40*2=80 (штук)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Находим сколько упаковок надо 80:6=14 (упаковок)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/>
              <a:t>Ответ</a:t>
            </a:r>
            <a:r>
              <a:rPr lang="ru-RU" dirty="0"/>
              <a:t>: 14.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47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Решение.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452052" y="1658112"/>
                <a:ext cx="8915400" cy="3777622"/>
              </a:xfrm>
            </p:spPr>
            <p:txBody>
              <a:bodyPr/>
              <a:lstStyle/>
              <a:p>
                <a:r>
                  <a:rPr lang="ru-RU" b="1" dirty="0" smtClean="0"/>
                  <a:t>3. Найдите ширину теплицы. Ответ дайте в метрах с точностью до десятых.</a:t>
                </a:r>
                <a:endParaRPr lang="ru-RU" dirty="0"/>
              </a:p>
              <a:p>
                <a:pPr marL="0" indent="0">
                  <a:buNone/>
                </a:pPr>
                <a:r>
                  <a:rPr lang="ru-RU" dirty="0" smtClean="0"/>
                  <a:t>(Шириной </a:t>
                </a:r>
                <a:r>
                  <a:rPr lang="ru-RU" dirty="0"/>
                  <a:t>теплицы будет диаметр окружности с центром в точке О. Из условия задачи нам известно, что длина металлической дуги равна 5 м. А металлическая дуга является полуокружностью, значит, длина всей окружности с центром в точке О равна 10</a:t>
                </a:r>
                <a:r>
                  <a:rPr lang="ru-RU" dirty="0" smtClean="0"/>
                  <a:t>.)</a:t>
                </a:r>
              </a:p>
              <a:p>
                <a:pPr>
                  <a:buAutoNum type="arabicPeriod"/>
                </a:pPr>
                <a:r>
                  <a:rPr lang="ru-RU" dirty="0" smtClean="0"/>
                  <a:t>Находим длину окружности С=2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r>
                      <a:rPr 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где А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−диамет</m:t>
                    </m:r>
                    <m:r>
                      <a:rPr 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р</m:t>
                    </m:r>
                  </m:oMath>
                </a14:m>
                <a:endParaRPr lang="ru-RU" dirty="0" smtClean="0"/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r>
                  <a:rPr lang="en-US" dirty="0" smtClean="0"/>
                  <a:t>d=C</a:t>
                </a:r>
                <a:r>
                  <a:rPr lang="ru-RU" dirty="0" smtClean="0"/>
                  <a:t>: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ru-RU" dirty="0" smtClean="0"/>
                  <a:t>=10:3,14=3,184</a:t>
                </a:r>
                <a:r>
                  <a:rPr lang="ru-RU" dirty="0"/>
                  <a:t> ≈ </a:t>
                </a:r>
                <a:r>
                  <a:rPr lang="ru-RU" dirty="0" smtClean="0"/>
                  <a:t>3,2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52052" y="1658112"/>
                <a:ext cx="8915400" cy="3777622"/>
              </a:xfrm>
              <a:blipFill>
                <a:blip r:embed="rId2"/>
                <a:stretch>
                  <a:fillRect l="-547" t="-8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0526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9988" y="1402080"/>
            <a:ext cx="9462580" cy="4559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4. Найдите ширину центральной грядки, если она в два раза больше ширины узкой грядки. Ответ дайте в сантиметрах с точностью до десятков.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Пусть ширина узкой грядки равна х, тогда ширина центральной грядки - 2х. Т.к. общая ширина двух дорожек равна 80 см = 0,8 м и ширина теплицы равна 3,2 м, то составим и решим уравнение:</a:t>
            </a:r>
          </a:p>
          <a:p>
            <a:pPr marL="0" indent="0">
              <a:buNone/>
            </a:pPr>
            <a:r>
              <a:rPr lang="ru-RU" dirty="0"/>
              <a:t>х + х + 2х + 0,8 = 3,2;</a:t>
            </a:r>
          </a:p>
          <a:p>
            <a:pPr marL="0" indent="0">
              <a:buNone/>
            </a:pPr>
            <a:r>
              <a:rPr lang="ru-RU" dirty="0"/>
              <a:t>4х = 2,4;</a:t>
            </a:r>
          </a:p>
          <a:p>
            <a:pPr marL="0" indent="0">
              <a:buNone/>
            </a:pPr>
            <a:r>
              <a:rPr lang="ru-RU" dirty="0"/>
              <a:t>х = 0,6  м - ширина узкой грядки.</a:t>
            </a:r>
          </a:p>
          <a:p>
            <a:pPr marL="0" indent="0">
              <a:buNone/>
            </a:pPr>
            <a:r>
              <a:rPr lang="ru-RU" dirty="0"/>
              <a:t>0,6 · 2 = 1,2 м = 120 см- ширина центральной грядки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Ответ: 120.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992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6950" y="636096"/>
            <a:ext cx="8911687" cy="1280890"/>
          </a:xfrm>
        </p:spPr>
        <p:txBody>
          <a:bodyPr/>
          <a:lstStyle/>
          <a:p>
            <a:r>
              <a:rPr lang="ru-RU" dirty="0"/>
              <a:t>Решение.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5074920" y="1264554"/>
                <a:ext cx="6329108" cy="520939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b="1" dirty="0" smtClean="0"/>
                  <a:t>5. Найдите высоту входа в теплицу. Ответ дайте в сантиметрах.</a:t>
                </a:r>
                <a:endParaRPr lang="ru-RU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ОВ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С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/>
                  <a:t>-равнобедренный, точка </a:t>
                </a:r>
                <a:r>
                  <a:rPr lang="ru-RU" dirty="0"/>
                  <a:t>О</a:t>
                </a:r>
                <a:r>
                  <a:rPr lang="ru-RU" baseline="-25000" dirty="0"/>
                  <a:t>1</a:t>
                </a:r>
                <a:r>
                  <a:rPr lang="ru-RU" dirty="0"/>
                  <a:t> - середина В</a:t>
                </a:r>
                <a:r>
                  <a:rPr lang="ru-RU" baseline="-25000" dirty="0"/>
                  <a:t>1</a:t>
                </a:r>
                <a:r>
                  <a:rPr lang="ru-RU" dirty="0"/>
                  <a:t>С</a:t>
                </a:r>
                <a:r>
                  <a:rPr lang="ru-RU" baseline="-25000" dirty="0"/>
                  <a:t>1</a:t>
                </a:r>
                <a:r>
                  <a:rPr lang="ru-RU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ОО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/>
                  <a:t>-высота,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ОВ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О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dirty="0" smtClean="0"/>
                  <a:t>-прямоугольный. По теореме Пифагора</a:t>
                </a:r>
              </a:p>
              <a:p>
                <a:pPr marL="0" indent="0">
                  <a:buNone/>
                </a:pPr>
                <a:r>
                  <a:rPr lang="ru-RU" dirty="0"/>
                  <a:t>ОО</a:t>
                </a:r>
                <a:r>
                  <a:rPr lang="ru-RU" baseline="-25000" dirty="0"/>
                  <a:t>1</a:t>
                </a:r>
                <a:r>
                  <a:rPr lang="ru-RU" baseline="30000" dirty="0"/>
                  <a:t>2</a:t>
                </a:r>
                <a:r>
                  <a:rPr lang="ru-RU" dirty="0"/>
                  <a:t> = ОВ</a:t>
                </a:r>
                <a:r>
                  <a:rPr lang="ru-RU" baseline="-25000" dirty="0"/>
                  <a:t>1</a:t>
                </a:r>
                <a:r>
                  <a:rPr lang="ru-RU" baseline="30000" dirty="0"/>
                  <a:t>2</a:t>
                </a:r>
                <a:r>
                  <a:rPr lang="ru-RU" dirty="0"/>
                  <a:t> - В</a:t>
                </a:r>
                <a:r>
                  <a:rPr lang="ru-RU" baseline="-25000" dirty="0"/>
                  <a:t>1</a:t>
                </a:r>
                <a:r>
                  <a:rPr lang="ru-RU" dirty="0"/>
                  <a:t>О</a:t>
                </a:r>
                <a:r>
                  <a:rPr lang="ru-RU" baseline="-25000" dirty="0"/>
                  <a:t>1</a:t>
                </a:r>
                <a:r>
                  <a:rPr lang="ru-RU" baseline="30000" dirty="0"/>
                  <a:t>2</a:t>
                </a:r>
                <a:r>
                  <a:rPr lang="ru-RU" dirty="0"/>
                  <a:t> = 160</a:t>
                </a:r>
                <a:r>
                  <a:rPr lang="ru-RU" baseline="30000" dirty="0"/>
                  <a:t>2</a:t>
                </a:r>
                <a:r>
                  <a:rPr lang="ru-RU" dirty="0"/>
                  <a:t> - 80</a:t>
                </a:r>
                <a:r>
                  <a:rPr lang="ru-RU" baseline="30000" dirty="0"/>
                  <a:t>2</a:t>
                </a:r>
                <a:r>
                  <a:rPr lang="ru-RU" dirty="0"/>
                  <a:t> = 19 200</a:t>
                </a:r>
              </a:p>
              <a:p>
                <a:pPr marL="0" indent="0">
                  <a:buNone/>
                </a:pPr>
                <a:r>
                  <a:rPr lang="ru-RU" dirty="0" smtClean="0"/>
                  <a:t>ОО</a:t>
                </a:r>
                <a:r>
                  <a:rPr lang="ru-RU" baseline="-25000" dirty="0" smtClean="0"/>
                  <a:t>1</a:t>
                </a:r>
                <a:r>
                  <a:rPr lang="ru-RU" dirty="0"/>
                  <a:t> =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19200</m:t>
                        </m:r>
                      </m:e>
                    </m:rad>
                  </m:oMath>
                </a14:m>
                <a:endParaRPr lang="ru-RU" dirty="0"/>
              </a:p>
              <a:p>
                <a:pPr marL="0" indent="0">
                  <a:buNone/>
                </a:pPr>
                <a:r>
                  <a:rPr lang="ru-RU" dirty="0" smtClean="0"/>
                  <a:t>ОО</a:t>
                </a:r>
                <a:r>
                  <a:rPr lang="ru-RU" baseline="-25000" dirty="0" smtClean="0"/>
                  <a:t>1</a:t>
                </a:r>
                <a:r>
                  <a:rPr lang="ru-RU" dirty="0"/>
                  <a:t> ≈ </a:t>
                </a:r>
                <a:r>
                  <a:rPr lang="ru-RU" dirty="0" smtClean="0"/>
                  <a:t>138,56</a:t>
                </a:r>
              </a:p>
              <a:p>
                <a:pPr marL="0" indent="0">
                  <a:buNone/>
                </a:pPr>
                <a:r>
                  <a:rPr lang="ru-RU" dirty="0" smtClean="0"/>
                  <a:t>ОО</a:t>
                </a:r>
                <a:r>
                  <a:rPr lang="ru-RU" baseline="-25000" dirty="0" smtClean="0"/>
                  <a:t>1</a:t>
                </a:r>
                <a:r>
                  <a:rPr lang="ru-RU" dirty="0" smtClean="0"/>
                  <a:t> </a:t>
                </a:r>
                <a:r>
                  <a:rPr lang="ru-RU" dirty="0"/>
                  <a:t>≈ </a:t>
                </a:r>
                <a:r>
                  <a:rPr lang="ru-RU" dirty="0" smtClean="0"/>
                  <a:t>139</a:t>
                </a:r>
              </a:p>
              <a:p>
                <a:pPr marL="0" indent="0">
                  <a:buNone/>
                </a:pPr>
                <a:r>
                  <a:rPr lang="ru-RU" dirty="0" smtClean="0"/>
                  <a:t>Ответ: 139 см.</a:t>
                </a: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74920" y="1264554"/>
                <a:ext cx="6329108" cy="5209397"/>
              </a:xfrm>
              <a:blipFill>
                <a:blip r:embed="rId2"/>
                <a:stretch>
                  <a:fillRect l="-867" t="-5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xn--80aaasqmjacq0cd6n.xn--p1ai/public/12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718" r="33277"/>
          <a:stretch/>
        </p:blipFill>
        <p:spPr bwMode="auto">
          <a:xfrm>
            <a:off x="454851" y="1316846"/>
            <a:ext cx="4546917" cy="245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592925" y="1316846"/>
                <a:ext cx="5014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>
                              <a:latin typeface="Cambria Math" panose="02040503050406030204" pitchFamily="18" charset="0"/>
                            </a:rPr>
                            <m:t>О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925" y="1316846"/>
                <a:ext cx="501483" cy="369332"/>
              </a:xfrm>
              <a:prstGeom prst="rect">
                <a:avLst/>
              </a:prstGeom>
              <a:blipFill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Заголовок 1"/>
          <p:cNvSpPr txBox="1">
            <a:spLocks/>
          </p:cNvSpPr>
          <p:nvPr/>
        </p:nvSpPr>
        <p:spPr>
          <a:xfrm>
            <a:off x="971501" y="4183679"/>
            <a:ext cx="3744329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AutoNum type="arabicPeriod"/>
            </a:pPr>
            <a:r>
              <a:rPr lang="ru-RU" sz="2000" dirty="0" smtClean="0"/>
              <a:t>          –прямоугольник, ВО=ОС=1/4*</a:t>
            </a:r>
            <a:r>
              <a:rPr lang="en-US" sz="2000" dirty="0" smtClean="0"/>
              <a:t>AD=0</a:t>
            </a:r>
            <a:r>
              <a:rPr lang="ru-RU" sz="2000" dirty="0" smtClean="0"/>
              <a:t>,8 м.</a:t>
            </a:r>
          </a:p>
          <a:p>
            <a:pPr marL="457200" indent="-457200">
              <a:buAutoNum type="arabicPeriod"/>
            </a:pP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367917" y="4160361"/>
                <a:ext cx="9946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>
                              <a:latin typeface="Cambria Math" panose="02040503050406030204" pitchFamily="18" charset="0"/>
                            </a:rPr>
                            <m:t>В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В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С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С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917" y="4160361"/>
                <a:ext cx="994631" cy="369332"/>
              </a:xfrm>
              <a:prstGeom prst="rect">
                <a:avLst/>
              </a:prstGeom>
              <a:blipFill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единительная линия 9"/>
          <p:cNvCxnSpPr/>
          <p:nvPr/>
        </p:nvCxnSpPr>
        <p:spPr>
          <a:xfrm>
            <a:off x="1782937" y="1686178"/>
            <a:ext cx="945372" cy="1751966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2801461" y="1686178"/>
            <a:ext cx="1011360" cy="1751966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233966" y="4962648"/>
                <a:ext cx="415485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>
                              <a:latin typeface="Cambria Math" panose="02040503050406030204" pitchFamily="18" charset="0"/>
                            </a:rPr>
                            <m:t>О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В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ОС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−радиус окруж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ности</m:t>
                      </m:r>
                    </m:oMath>
                  </m:oMathPara>
                </a14:m>
                <a:endParaRPr lang="ru-RU" dirty="0" smtClean="0"/>
              </a:p>
              <a:p>
                <a:r>
                  <a:rPr lang="ru-RU" dirty="0"/>
                  <a:t> </a:t>
                </a:r>
                <a:r>
                  <a:rPr lang="ru-RU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66" y="4962648"/>
                <a:ext cx="4154855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266853" y="5279903"/>
                <a:ext cx="20820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>
                              <a:latin typeface="Cambria Math" panose="02040503050406030204" pitchFamily="18" charset="0"/>
                            </a:rPr>
                            <m:t>О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В</m:t>
                          </m:r>
                        </m:e>
                        <m:sub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i="0">
                          <a:latin typeface="Cambria Math" panose="02040503050406030204" pitchFamily="18" charset="0"/>
                        </a:rPr>
                        <m:t>=3,2:2=1,6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853" y="5279903"/>
                <a:ext cx="2082045" cy="369332"/>
              </a:xfrm>
              <a:prstGeom prst="rect">
                <a:avLst/>
              </a:prstGeom>
              <a:blipFill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742824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137</TotalTime>
  <Words>1345</Words>
  <Application>Microsoft Office PowerPoint</Application>
  <PresentationFormat>Широкоэкранный</PresentationFormat>
  <Paragraphs>185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Calibri</vt:lpstr>
      <vt:lpstr>Cambria Math</vt:lpstr>
      <vt:lpstr>Century Gothic</vt:lpstr>
      <vt:lpstr>Roboto</vt:lpstr>
      <vt:lpstr>Times New Roman</vt:lpstr>
      <vt:lpstr>Wingdings 3</vt:lpstr>
      <vt:lpstr>Легкий дым</vt:lpstr>
      <vt:lpstr>Задание №1  в ОГЭ по математике</vt:lpstr>
      <vt:lpstr>Презентация PowerPoint</vt:lpstr>
      <vt:lpstr>Презентация PowerPoint</vt:lpstr>
      <vt:lpstr>Презентация PowerPoint</vt:lpstr>
      <vt:lpstr>Решение.</vt:lpstr>
      <vt:lpstr>Решение.</vt:lpstr>
      <vt:lpstr>Решение.</vt:lpstr>
      <vt:lpstr>Решение.</vt:lpstr>
      <vt:lpstr>Решение.</vt:lpstr>
      <vt:lpstr>Презентация PowerPoint</vt:lpstr>
      <vt:lpstr>Презентация PowerPoint</vt:lpstr>
      <vt:lpstr>Решение 1.</vt:lpstr>
      <vt:lpstr>Решение 2.</vt:lpstr>
      <vt:lpstr>Решение 3. </vt:lpstr>
      <vt:lpstr>Решение 4.</vt:lpstr>
      <vt:lpstr>Презентация PowerPoint</vt:lpstr>
      <vt:lpstr>Презентация PowerPoint</vt:lpstr>
      <vt:lpstr>Решение 1.</vt:lpstr>
      <vt:lpstr>Решение 2.</vt:lpstr>
      <vt:lpstr>Решение3. </vt:lpstr>
      <vt:lpstr>Решение 4.</vt:lpstr>
      <vt:lpstr>Презентация PowerPoint</vt:lpstr>
      <vt:lpstr>Презентация PowerPoint</vt:lpstr>
      <vt:lpstr>Решение 1.</vt:lpstr>
      <vt:lpstr>Решение 3.</vt:lpstr>
      <vt:lpstr>Решение 4.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Задание №1  в ОГЭ по математике</dc:title>
  <dc:creator>Вирус</dc:creator>
  <cp:lastModifiedBy>User</cp:lastModifiedBy>
  <cp:revision>19</cp:revision>
  <dcterms:created xsi:type="dcterms:W3CDTF">2020-05-13T07:12:55Z</dcterms:created>
  <dcterms:modified xsi:type="dcterms:W3CDTF">2020-05-26T11:10:49Z</dcterms:modified>
</cp:coreProperties>
</file>