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Борисова А.</a:t>
            </a:r>
            <a:r>
              <a:rPr spc="-80" dirty="0"/>
              <a:t> </a:t>
            </a:r>
            <a:r>
              <a:rPr dirty="0"/>
              <a:t>Х.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Борисова А.</a:t>
            </a:r>
            <a:r>
              <a:rPr spc="-80" dirty="0"/>
              <a:t> </a:t>
            </a:r>
            <a:r>
              <a:rPr dirty="0"/>
              <a:t>Х.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9412" y="1825751"/>
            <a:ext cx="3886200" cy="4351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29911" y="1825751"/>
            <a:ext cx="3886200" cy="4351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Борисова А.</a:t>
            </a:r>
            <a:r>
              <a:rPr spc="-80" dirty="0"/>
              <a:t> </a:t>
            </a:r>
            <a:r>
              <a:rPr dirty="0"/>
              <a:t>Х.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Борисова А.</a:t>
            </a:r>
            <a:r>
              <a:rPr spc="-80" dirty="0"/>
              <a:t> </a:t>
            </a:r>
            <a:r>
              <a:rPr dirty="0"/>
              <a:t>Х.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Борисова А.</a:t>
            </a:r>
            <a:r>
              <a:rPr spc="-80" dirty="0"/>
              <a:t> </a:t>
            </a:r>
            <a:r>
              <a:rPr dirty="0"/>
              <a:t>Х.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542" y="531622"/>
            <a:ext cx="7728915" cy="900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3432" y="1802638"/>
            <a:ext cx="7657134" cy="1708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2463" y="6480073"/>
            <a:ext cx="720089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Борисова А.</a:t>
            </a:r>
            <a:r>
              <a:rPr spc="-80" dirty="0"/>
              <a:t> </a:t>
            </a:r>
            <a:r>
              <a:rPr dirty="0"/>
              <a:t>Х.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3212" y="542544"/>
              <a:ext cx="8041005" cy="5756275"/>
            </a:xfrm>
            <a:custGeom>
              <a:avLst/>
              <a:gdLst/>
              <a:ahLst/>
              <a:cxnLst/>
              <a:rect l="l" t="t" r="r" b="b"/>
              <a:pathLst>
                <a:path w="8041005" h="5756275">
                  <a:moveTo>
                    <a:pt x="0" y="5756148"/>
                  </a:moveTo>
                  <a:lnTo>
                    <a:pt x="8040624" y="5756148"/>
                  </a:lnTo>
                  <a:lnTo>
                    <a:pt x="8040624" y="0"/>
                  </a:lnTo>
                  <a:lnTo>
                    <a:pt x="0" y="0"/>
                  </a:lnTo>
                  <a:lnTo>
                    <a:pt x="0" y="5756148"/>
                  </a:lnTo>
                  <a:close/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128772"/>
              <a:ext cx="685799" cy="6065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67343" y="3128772"/>
              <a:ext cx="676655" cy="6065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22930" y="1372946"/>
            <a:ext cx="38620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5" dirty="0">
                <a:latin typeface="Garamond"/>
                <a:cs typeface="Garamond"/>
              </a:rPr>
              <a:t>ЕГ</a:t>
            </a:r>
            <a:r>
              <a:rPr sz="7200" spc="-10" dirty="0">
                <a:latin typeface="Garamond"/>
                <a:cs typeface="Garamond"/>
              </a:rPr>
              <a:t>Э</a:t>
            </a:r>
            <a:r>
              <a:rPr sz="7200" spc="-5" dirty="0">
                <a:latin typeface="Garamond"/>
                <a:cs typeface="Garamond"/>
              </a:rPr>
              <a:t>-2020</a:t>
            </a:r>
            <a:endParaRPr sz="7200" dirty="0">
              <a:latin typeface="Garamond"/>
              <a:cs typeface="Garamon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5080" y="2647725"/>
            <a:ext cx="6981825" cy="1875155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82550" algn="ctr">
              <a:lnSpc>
                <a:spcPct val="100000"/>
              </a:lnSpc>
              <a:spcBef>
                <a:spcPts val="1255"/>
              </a:spcBef>
            </a:pPr>
            <a:r>
              <a:rPr sz="4000" spc="-5" dirty="0">
                <a:solidFill>
                  <a:srgbClr val="252525"/>
                </a:solidFill>
                <a:latin typeface="Garamond"/>
                <a:cs typeface="Garamond"/>
              </a:rPr>
              <a:t>Задание</a:t>
            </a:r>
            <a:r>
              <a:rPr sz="4000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4000" spc="-10" dirty="0">
                <a:solidFill>
                  <a:srgbClr val="252525"/>
                </a:solidFill>
                <a:latin typeface="Garamond"/>
                <a:cs typeface="Garamond"/>
              </a:rPr>
              <a:t>23</a:t>
            </a:r>
            <a:endParaRPr sz="4000">
              <a:latin typeface="Garamond"/>
              <a:cs typeface="Garamond"/>
            </a:endParaRPr>
          </a:p>
          <a:p>
            <a:pPr marL="12065" marR="5080" algn="ctr">
              <a:lnSpc>
                <a:spcPct val="100000"/>
              </a:lnSpc>
              <a:spcBef>
                <a:spcPts val="935"/>
              </a:spcBef>
            </a:pPr>
            <a:r>
              <a:rPr sz="3200" b="1" spc="-5" dirty="0">
                <a:latin typeface="Arial"/>
                <a:cs typeface="Arial"/>
              </a:rPr>
              <a:t>Функционально-смысловые</a:t>
            </a:r>
            <a:r>
              <a:rPr sz="3200" b="1" spc="-9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типы  </a:t>
            </a:r>
            <a:r>
              <a:rPr sz="3200" b="1" spc="-25" dirty="0">
                <a:latin typeface="Arial"/>
                <a:cs typeface="Arial"/>
              </a:rPr>
              <a:t>речи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54651" y="4736591"/>
            <a:ext cx="4261104" cy="10485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70" y="565785"/>
            <a:ext cx="596328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pc="-5" dirty="0"/>
              <a:t>В </a:t>
            </a:r>
            <a:r>
              <a:rPr spc="-20" dirty="0"/>
              <a:t>предложениях </a:t>
            </a:r>
            <a:r>
              <a:rPr spc="-5" dirty="0"/>
              <a:t>11—14 </a:t>
            </a:r>
            <a:r>
              <a:rPr spc="-15" dirty="0"/>
              <a:t>представлено  </a:t>
            </a:r>
            <a:r>
              <a:rPr spc="-10" dirty="0"/>
              <a:t>повествование.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Борисова А.</a:t>
            </a:r>
            <a:r>
              <a:rPr spc="-80" dirty="0"/>
              <a:t> </a:t>
            </a:r>
            <a:r>
              <a:rPr dirty="0"/>
              <a:t>Х.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0882" y="2244979"/>
            <a:ext cx="7239634" cy="198818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0"/>
              </a:spcBef>
            </a:pPr>
            <a:r>
              <a:rPr sz="2800" spc="-10" dirty="0">
                <a:latin typeface="Calibri"/>
                <a:cs typeface="Calibri"/>
              </a:rPr>
              <a:t>(11)Нежность встречается </a:t>
            </a:r>
            <a:r>
              <a:rPr sz="2800" spc="-25" dirty="0">
                <a:latin typeface="Calibri"/>
                <a:cs typeface="Calibri"/>
              </a:rPr>
              <a:t>редко </a:t>
            </a:r>
            <a:r>
              <a:rPr sz="2800" spc="-5" dirty="0">
                <a:latin typeface="Calibri"/>
                <a:cs typeface="Calibri"/>
              </a:rPr>
              <a:t>и всё </a:t>
            </a:r>
            <a:r>
              <a:rPr sz="2800" spc="-20" dirty="0">
                <a:latin typeface="Calibri"/>
                <a:cs typeface="Calibri"/>
              </a:rPr>
              <a:t>реже.  </a:t>
            </a:r>
            <a:r>
              <a:rPr sz="2800" spc="-10" dirty="0">
                <a:latin typeface="Calibri"/>
                <a:cs typeface="Calibri"/>
              </a:rPr>
              <a:t>(12)Современная </a:t>
            </a:r>
            <a:r>
              <a:rPr sz="2800" spc="-5" dirty="0">
                <a:latin typeface="Calibri"/>
                <a:cs typeface="Calibri"/>
              </a:rPr>
              <a:t>жизнь </a:t>
            </a:r>
            <a:r>
              <a:rPr sz="2800" spc="-30" dirty="0">
                <a:latin typeface="Calibri"/>
                <a:cs typeface="Calibri"/>
              </a:rPr>
              <a:t>трудна </a:t>
            </a:r>
            <a:r>
              <a:rPr sz="2800" spc="-5" dirty="0">
                <a:latin typeface="Calibri"/>
                <a:cs typeface="Calibri"/>
              </a:rPr>
              <a:t>и сложна.  </a:t>
            </a:r>
            <a:r>
              <a:rPr sz="2800" spc="-10" dirty="0">
                <a:latin typeface="Calibri"/>
                <a:cs typeface="Calibri"/>
              </a:rPr>
              <a:t>(13)Современный </a:t>
            </a:r>
            <a:r>
              <a:rPr sz="2800" spc="-15" dirty="0">
                <a:latin typeface="Calibri"/>
                <a:cs typeface="Calibri"/>
              </a:rPr>
              <a:t>человек </a:t>
            </a:r>
            <a:r>
              <a:rPr sz="2800" spc="-5" dirty="0">
                <a:latin typeface="Calibri"/>
                <a:cs typeface="Calibri"/>
              </a:rPr>
              <a:t>и в </a:t>
            </a:r>
            <a:r>
              <a:rPr sz="2800" spc="-10" dirty="0">
                <a:latin typeface="Calibri"/>
                <a:cs typeface="Calibri"/>
              </a:rPr>
              <a:t>любви стремится  </a:t>
            </a:r>
            <a:r>
              <a:rPr sz="2800" spc="-15" dirty="0">
                <a:latin typeface="Calibri"/>
                <a:cs typeface="Calibri"/>
              </a:rPr>
              <a:t>прежде </a:t>
            </a:r>
            <a:r>
              <a:rPr sz="2800" spc="-10" dirty="0">
                <a:latin typeface="Calibri"/>
                <a:cs typeface="Calibri"/>
              </a:rPr>
              <a:t>всего </a:t>
            </a:r>
            <a:r>
              <a:rPr sz="2800" spc="-20" dirty="0">
                <a:latin typeface="Calibri"/>
                <a:cs typeface="Calibri"/>
              </a:rPr>
              <a:t>утвердить </a:t>
            </a:r>
            <a:r>
              <a:rPr sz="2800" spc="-5" dirty="0">
                <a:latin typeface="Calibri"/>
                <a:cs typeface="Calibri"/>
              </a:rPr>
              <a:t>свою </a:t>
            </a:r>
            <a:r>
              <a:rPr sz="2800" spc="-10" dirty="0">
                <a:latin typeface="Calibri"/>
                <a:cs typeface="Calibri"/>
              </a:rPr>
              <a:t>личность.  (14)Любовь </a:t>
            </a:r>
            <a:r>
              <a:rPr sz="2800" spc="-5" dirty="0">
                <a:latin typeface="Calibri"/>
                <a:cs typeface="Calibri"/>
              </a:rPr>
              <a:t>—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единоборство.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2680" y="5730036"/>
            <a:ext cx="5627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Нет, </a:t>
            </a:r>
            <a:r>
              <a:rPr sz="2400" b="1" spc="-15" dirty="0">
                <a:latin typeface="Calibri"/>
                <a:cs typeface="Calibri"/>
              </a:rPr>
              <a:t>это </a:t>
            </a:r>
            <a:r>
              <a:rPr sz="2400" b="1" spc="-10" dirty="0">
                <a:latin typeface="Calibri"/>
                <a:cs typeface="Calibri"/>
              </a:rPr>
              <a:t>рассуждение </a:t>
            </a:r>
            <a:r>
              <a:rPr sz="2400" b="1" dirty="0">
                <a:latin typeface="Calibri"/>
                <a:cs typeface="Calibri"/>
              </a:rPr>
              <a:t>о любви и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нежности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757504"/>
            <a:ext cx="6784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В </a:t>
            </a:r>
            <a:r>
              <a:rPr spc="-20" dirty="0"/>
              <a:t>предложении </a:t>
            </a:r>
            <a:r>
              <a:rPr spc="-5" dirty="0"/>
              <a:t>30 </a:t>
            </a:r>
            <a:r>
              <a:rPr spc="-15" dirty="0"/>
              <a:t>представлено</a:t>
            </a:r>
            <a:r>
              <a:rPr spc="110" dirty="0"/>
              <a:t> </a:t>
            </a:r>
            <a:r>
              <a:rPr spc="-5" dirty="0"/>
              <a:t>описание.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Борисова А.</a:t>
            </a:r>
            <a:r>
              <a:rPr spc="-80" dirty="0"/>
              <a:t> </a:t>
            </a:r>
            <a:r>
              <a:rPr dirty="0"/>
              <a:t>Х.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3262" y="2109673"/>
            <a:ext cx="7552055" cy="72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(30)Женщина </a:t>
            </a:r>
            <a:r>
              <a:rPr sz="2400" spc="-20" dirty="0">
                <a:latin typeface="Calibri"/>
                <a:cs typeface="Calibri"/>
              </a:rPr>
              <a:t>немолодая, </a:t>
            </a:r>
            <a:r>
              <a:rPr sz="2400" spc="-5" dirty="0">
                <a:latin typeface="Calibri"/>
                <a:cs typeface="Calibri"/>
              </a:rPr>
              <a:t>сухая, </a:t>
            </a:r>
            <a:r>
              <a:rPr sz="2400" spc="-10" dirty="0">
                <a:latin typeface="Calibri"/>
                <a:cs typeface="Calibri"/>
              </a:rPr>
              <a:t>лёгкая,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5" dirty="0">
                <a:latin typeface="Calibri"/>
                <a:cs typeface="Calibri"/>
              </a:rPr>
              <a:t>увядшим</a:t>
            </a:r>
            <a:r>
              <a:rPr sz="2400" spc="-15" dirty="0">
                <a:latin typeface="Calibri"/>
                <a:cs typeface="Calibri"/>
              </a:rPr>
              <a:t> лицом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</a:pP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тревожно-счастливыми</a:t>
            </a:r>
            <a:r>
              <a:rPr sz="2400" spc="-15" dirty="0">
                <a:latin typeface="Calibri"/>
                <a:cs typeface="Calibri"/>
              </a:rPr>
              <a:t> глазами.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4339" y="5099684"/>
            <a:ext cx="70770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Да, </a:t>
            </a:r>
            <a:r>
              <a:rPr sz="2400" b="1" spc="-15" dirty="0">
                <a:latin typeface="Calibri"/>
                <a:cs typeface="Calibri"/>
              </a:rPr>
              <a:t>это </a:t>
            </a:r>
            <a:r>
              <a:rPr sz="2400" b="1" spc="-5" dirty="0">
                <a:latin typeface="Calibri"/>
                <a:cs typeface="Calibri"/>
              </a:rPr>
              <a:t>описание </a:t>
            </a:r>
            <a:r>
              <a:rPr sz="2400" b="1" spc="-10" dirty="0">
                <a:latin typeface="Calibri"/>
                <a:cs typeface="Calibri"/>
              </a:rPr>
              <a:t>человека (женщины), </a:t>
            </a:r>
            <a:r>
              <a:rPr sz="2400" b="1" dirty="0">
                <a:latin typeface="Calibri"/>
                <a:cs typeface="Calibri"/>
              </a:rPr>
              <a:t>есть </a:t>
            </a:r>
            <a:r>
              <a:rPr sz="2400" b="1" spc="-5" dirty="0">
                <a:latin typeface="Calibri"/>
                <a:cs typeface="Calibri"/>
              </a:rPr>
              <a:t>эпитеты,  </a:t>
            </a:r>
            <a:r>
              <a:rPr sz="2400" b="1" spc="-15" dirty="0">
                <a:latin typeface="Calibri"/>
                <a:cs typeface="Calibri"/>
              </a:rPr>
              <a:t>даже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оксюморон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pc="-5" dirty="0"/>
              <a:t>В </a:t>
            </a:r>
            <a:r>
              <a:rPr spc="-20" dirty="0"/>
              <a:t>предложениях </a:t>
            </a:r>
            <a:r>
              <a:rPr spc="-5" dirty="0"/>
              <a:t>44—45 </a:t>
            </a:r>
            <a:r>
              <a:rPr spc="-15" dirty="0"/>
              <a:t>представлено  </a:t>
            </a:r>
            <a:r>
              <a:rPr spc="-10" dirty="0"/>
              <a:t>повествование.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Борисова А.</a:t>
            </a:r>
            <a:r>
              <a:rPr spc="-80" dirty="0"/>
              <a:t> </a:t>
            </a:r>
            <a:r>
              <a:rPr dirty="0"/>
              <a:t>Х.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2912" y="2325700"/>
            <a:ext cx="7370445" cy="1050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6095" indent="-494030">
              <a:lnSpc>
                <a:spcPts val="2740"/>
              </a:lnSpc>
              <a:spcBef>
                <a:spcPts val="100"/>
              </a:spcBef>
              <a:buSzPct val="95833"/>
              <a:buAutoNum type="arabicParenBoth" startAt="44"/>
              <a:tabLst>
                <a:tab pos="506730" algn="l"/>
              </a:tabLst>
            </a:pP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вот как-то </a:t>
            </a:r>
            <a:r>
              <a:rPr sz="2400" spc="-5" dirty="0">
                <a:latin typeface="Calibri"/>
                <a:cs typeface="Calibri"/>
              </a:rPr>
              <a:t>он </a:t>
            </a:r>
            <a:r>
              <a:rPr sz="2400" spc="-15" dirty="0">
                <a:latin typeface="Calibri"/>
                <a:cs typeface="Calibri"/>
              </a:rPr>
              <a:t>выполз </a:t>
            </a:r>
            <a:r>
              <a:rPr sz="2400" dirty="0">
                <a:latin typeface="Calibri"/>
                <a:cs typeface="Calibri"/>
              </a:rPr>
              <a:t>на </a:t>
            </a:r>
            <a:r>
              <a:rPr sz="2400" spc="-5" dirty="0">
                <a:latin typeface="Calibri"/>
                <a:cs typeface="Calibri"/>
              </a:rPr>
              <a:t>террасу раньше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обычного.</a:t>
            </a:r>
            <a:endParaRPr sz="2400">
              <a:latin typeface="Calibri"/>
              <a:cs typeface="Calibri"/>
            </a:endParaRPr>
          </a:p>
          <a:p>
            <a:pPr marL="12700" marR="939165">
              <a:lnSpc>
                <a:spcPts val="2590"/>
              </a:lnSpc>
              <a:spcBef>
                <a:spcPts val="185"/>
              </a:spcBef>
              <a:buSzPct val="95833"/>
              <a:buAutoNum type="arabicParenBoth" startAt="44"/>
              <a:tabLst>
                <a:tab pos="507365" algn="l"/>
              </a:tabLst>
            </a:pPr>
            <a:r>
              <a:rPr sz="2400" spc="-5" dirty="0">
                <a:latin typeface="Calibri"/>
                <a:cs typeface="Calibri"/>
              </a:rPr>
              <a:t>Она </a:t>
            </a:r>
            <a:r>
              <a:rPr sz="2400" spc="-25" dirty="0">
                <a:latin typeface="Calibri"/>
                <a:cs typeface="Calibri"/>
              </a:rPr>
              <a:t>долго </a:t>
            </a:r>
            <a:r>
              <a:rPr sz="2400" spc="-5" dirty="0">
                <a:latin typeface="Calibri"/>
                <a:cs typeface="Calibri"/>
              </a:rPr>
              <a:t>усаживала </a:t>
            </a:r>
            <a:r>
              <a:rPr sz="2400" spc="-10" dirty="0">
                <a:latin typeface="Calibri"/>
                <a:cs typeface="Calibri"/>
              </a:rPr>
              <a:t>его, </a:t>
            </a:r>
            <a:r>
              <a:rPr sz="2400" spc="-5" dirty="0">
                <a:latin typeface="Calibri"/>
                <a:cs typeface="Calibri"/>
              </a:rPr>
              <a:t>укрывала </a:t>
            </a:r>
            <a:r>
              <a:rPr sz="2400" spc="-10" dirty="0">
                <a:latin typeface="Calibri"/>
                <a:cs typeface="Calibri"/>
              </a:rPr>
              <a:t>пледами,  подкладывала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подушки.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8372" y="5243271"/>
            <a:ext cx="75050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Да, </a:t>
            </a:r>
            <a:r>
              <a:rPr sz="2400" b="1" spc="-15" dirty="0">
                <a:latin typeface="Calibri"/>
                <a:cs typeface="Calibri"/>
              </a:rPr>
              <a:t>это </a:t>
            </a:r>
            <a:r>
              <a:rPr sz="2400" b="1" spc="-5" dirty="0">
                <a:latin typeface="Calibri"/>
                <a:cs typeface="Calibri"/>
              </a:rPr>
              <a:t>повествование. Картина </a:t>
            </a:r>
            <a:r>
              <a:rPr sz="2400" b="1" spc="-10" dirty="0">
                <a:latin typeface="Calibri"/>
                <a:cs typeface="Calibri"/>
              </a:rPr>
              <a:t>движется, </a:t>
            </a:r>
            <a:r>
              <a:rPr sz="2400" b="1" spc="-15" dirty="0">
                <a:latin typeface="Calibri"/>
                <a:cs typeface="Calibri"/>
              </a:rPr>
              <a:t>главная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часть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Calibri"/>
                <a:cs typeface="Calibri"/>
              </a:rPr>
              <a:t>речи –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глаголы.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757504"/>
            <a:ext cx="71005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Предложения </a:t>
            </a:r>
            <a:r>
              <a:rPr dirty="0"/>
              <a:t>57—58 </a:t>
            </a:r>
            <a:r>
              <a:rPr spc="-25" dirty="0"/>
              <a:t>содержат</a:t>
            </a:r>
            <a:r>
              <a:rPr spc="15" dirty="0"/>
              <a:t> </a:t>
            </a:r>
            <a:r>
              <a:rPr spc="-10" dirty="0"/>
              <a:t>рассуждение.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Борисова А.</a:t>
            </a:r>
            <a:r>
              <a:rPr spc="-80" dirty="0"/>
              <a:t> </a:t>
            </a:r>
            <a:r>
              <a:rPr dirty="0"/>
              <a:t>Х.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6193" y="2109673"/>
            <a:ext cx="7145655" cy="137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(57)Она ничего </a:t>
            </a:r>
            <a:r>
              <a:rPr sz="2400" dirty="0">
                <a:latin typeface="Calibri"/>
                <a:cs typeface="Calibri"/>
              </a:rPr>
              <a:t>не </a:t>
            </a:r>
            <a:r>
              <a:rPr sz="2400" spc="-10" dirty="0">
                <a:latin typeface="Calibri"/>
                <a:cs typeface="Calibri"/>
              </a:rPr>
              <a:t>ответила. </a:t>
            </a:r>
            <a:r>
              <a:rPr sz="2400" spc="-5" dirty="0">
                <a:latin typeface="Calibri"/>
                <a:cs typeface="Calibri"/>
              </a:rPr>
              <a:t>(58)Она </a:t>
            </a:r>
            <a:r>
              <a:rPr sz="2400" spc="-25" dirty="0">
                <a:latin typeface="Calibri"/>
                <a:cs typeface="Calibri"/>
              </a:rPr>
              <a:t>только 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трудом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85"/>
              </a:spcBef>
            </a:pPr>
            <a:r>
              <a:rPr sz="2400" spc="-20" dirty="0">
                <a:latin typeface="Calibri"/>
                <a:cs typeface="Calibri"/>
              </a:rPr>
              <a:t>проглотила </a:t>
            </a:r>
            <a:r>
              <a:rPr sz="2400" spc="-10" dirty="0">
                <a:latin typeface="Calibri"/>
                <a:cs typeface="Calibri"/>
              </a:rPr>
              <a:t>воздух, </a:t>
            </a:r>
            <a:r>
              <a:rPr sz="2400" spc="-5" dirty="0">
                <a:latin typeface="Calibri"/>
                <a:cs typeface="Calibri"/>
              </a:rPr>
              <a:t>крепко </a:t>
            </a:r>
            <a:r>
              <a:rPr sz="2400" spc="-10" dirty="0">
                <a:latin typeface="Calibri"/>
                <a:cs typeface="Calibri"/>
              </a:rPr>
              <a:t>прижала </a:t>
            </a:r>
            <a:r>
              <a:rPr sz="2400" spc="-5" dirty="0">
                <a:latin typeface="Calibri"/>
                <a:cs typeface="Calibri"/>
              </a:rPr>
              <a:t>руки </a:t>
            </a:r>
            <a:r>
              <a:rPr sz="2400" dirty="0">
                <a:latin typeface="Calibri"/>
                <a:cs typeface="Calibri"/>
              </a:rPr>
              <a:t>к </a:t>
            </a:r>
            <a:r>
              <a:rPr sz="2400" spc="-25" dirty="0">
                <a:latin typeface="Calibri"/>
                <a:cs typeface="Calibri"/>
              </a:rPr>
              <a:t>груди </a:t>
            </a:r>
            <a:r>
              <a:rPr sz="2400" dirty="0">
                <a:latin typeface="Calibri"/>
                <a:cs typeface="Calibri"/>
              </a:rPr>
              <a:t>и  </a:t>
            </a:r>
            <a:r>
              <a:rPr sz="2400" spc="-20" dirty="0">
                <a:latin typeface="Calibri"/>
                <a:cs typeface="Calibri"/>
              </a:rPr>
              <a:t>огляделась </a:t>
            </a:r>
            <a:r>
              <a:rPr sz="2400" spc="-10" dirty="0">
                <a:latin typeface="Calibri"/>
                <a:cs typeface="Calibri"/>
              </a:rPr>
              <a:t>кругом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15" dirty="0">
                <a:latin typeface="Calibri"/>
                <a:cs typeface="Calibri"/>
              </a:rPr>
              <a:t>такой болью </a:t>
            </a:r>
            <a:r>
              <a:rPr sz="2400" dirty="0">
                <a:latin typeface="Calibri"/>
                <a:cs typeface="Calibri"/>
              </a:rPr>
              <a:t>и с </a:t>
            </a:r>
            <a:r>
              <a:rPr sz="2400" spc="-5" dirty="0">
                <a:latin typeface="Calibri"/>
                <a:cs typeface="Calibri"/>
              </a:rPr>
              <a:t>таким </a:t>
            </a:r>
            <a:r>
              <a:rPr sz="2400" spc="-10" dirty="0">
                <a:latin typeface="Calibri"/>
                <a:cs typeface="Calibri"/>
              </a:rPr>
              <a:t>отчаянием,  точно искала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помощи.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8268" y="5243271"/>
            <a:ext cx="76415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Нет, </a:t>
            </a:r>
            <a:r>
              <a:rPr sz="2400" b="1" spc="-15" dirty="0">
                <a:latin typeface="Calibri"/>
                <a:cs typeface="Calibri"/>
              </a:rPr>
              <a:t>это </a:t>
            </a:r>
            <a:r>
              <a:rPr sz="2400" b="1" spc="-5" dirty="0">
                <a:latin typeface="Calibri"/>
                <a:cs typeface="Calibri"/>
              </a:rPr>
              <a:t>повествование, </a:t>
            </a:r>
            <a:r>
              <a:rPr sz="2400" b="1" dirty="0">
                <a:latin typeface="Calibri"/>
                <a:cs typeface="Calibri"/>
              </a:rPr>
              <a:t>так </a:t>
            </a:r>
            <a:r>
              <a:rPr sz="2400" b="1" spc="-15" dirty="0">
                <a:latin typeface="Calibri"/>
                <a:cs typeface="Calibri"/>
              </a:rPr>
              <a:t>как главная </a:t>
            </a:r>
            <a:r>
              <a:rPr sz="2400" b="1" dirty="0">
                <a:latin typeface="Calibri"/>
                <a:cs typeface="Calibri"/>
              </a:rPr>
              <a:t>часть речи</a:t>
            </a:r>
            <a:r>
              <a:rPr sz="2400" b="1" spc="40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глагол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>
              <a:lnSpc>
                <a:spcPts val="3429"/>
              </a:lnSpc>
              <a:spcBef>
                <a:spcPts val="150"/>
              </a:spcBef>
            </a:pPr>
            <a:r>
              <a:rPr spc="-15" dirty="0"/>
              <a:t>Предложение </a:t>
            </a:r>
            <a:r>
              <a:rPr spc="-5" dirty="0"/>
              <a:t>8 объясняет </a:t>
            </a:r>
            <a:r>
              <a:rPr spc="-20" dirty="0"/>
              <a:t>содержание  предложения</a:t>
            </a:r>
            <a:r>
              <a:rPr spc="25" dirty="0"/>
              <a:t> </a:t>
            </a:r>
            <a:r>
              <a:rPr spc="5" dirty="0"/>
              <a:t>7</a:t>
            </a:r>
            <a:r>
              <a:rPr sz="3300" b="0" spc="5" dirty="0">
                <a:latin typeface="Calibri Light"/>
                <a:cs typeface="Calibri Light"/>
              </a:rPr>
              <a:t>.</a:t>
            </a:r>
            <a:endParaRPr sz="33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Борисова А.</a:t>
            </a:r>
            <a:r>
              <a:rPr spc="-80" dirty="0"/>
              <a:t> </a:t>
            </a:r>
            <a:r>
              <a:rPr dirty="0"/>
              <a:t>Х.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370" y="1802638"/>
            <a:ext cx="8084820" cy="455866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91465" marR="187325">
              <a:lnSpc>
                <a:spcPct val="90000"/>
              </a:lnSpc>
              <a:spcBef>
                <a:spcPts val="385"/>
              </a:spcBef>
            </a:pPr>
            <a:r>
              <a:rPr sz="2400" spc="-5" dirty="0">
                <a:latin typeface="Calibri"/>
                <a:cs typeface="Calibri"/>
              </a:rPr>
              <a:t>(7)Скука мало-помалу </a:t>
            </a:r>
            <a:r>
              <a:rPr sz="2400" dirty="0">
                <a:latin typeface="Calibri"/>
                <a:cs typeface="Calibri"/>
              </a:rPr>
              <a:t>начинала </a:t>
            </a:r>
            <a:r>
              <a:rPr sz="2400" spc="-10" dirty="0">
                <a:latin typeface="Calibri"/>
                <a:cs typeface="Calibri"/>
              </a:rPr>
              <a:t>томить </a:t>
            </a:r>
            <a:r>
              <a:rPr sz="2400" spc="-5" dirty="0">
                <a:latin typeface="Calibri"/>
                <a:cs typeface="Calibri"/>
              </a:rPr>
              <a:t>меня, </a:t>
            </a:r>
            <a:r>
              <a:rPr sz="2400" dirty="0">
                <a:latin typeface="Calibri"/>
                <a:cs typeface="Calibri"/>
              </a:rPr>
              <a:t>вначале </a:t>
            </a:r>
            <a:r>
              <a:rPr sz="2400" spc="-5" dirty="0">
                <a:latin typeface="Calibri"/>
                <a:cs typeface="Calibri"/>
              </a:rPr>
              <a:t>она  </a:t>
            </a:r>
            <a:r>
              <a:rPr sz="2400" dirty="0">
                <a:latin typeface="Calibri"/>
                <a:cs typeface="Calibri"/>
              </a:rPr>
              <a:t>ныла несильно, </a:t>
            </a:r>
            <a:r>
              <a:rPr sz="2400" spc="-15" dirty="0">
                <a:latin typeface="Calibri"/>
                <a:cs typeface="Calibri"/>
              </a:rPr>
              <a:t>как </a:t>
            </a:r>
            <a:r>
              <a:rPr sz="2400" spc="-10" dirty="0">
                <a:latin typeface="Calibri"/>
                <a:cs typeface="Calibri"/>
              </a:rPr>
              <a:t>недолеченный </a:t>
            </a:r>
            <a:r>
              <a:rPr sz="2400" spc="-5" dirty="0">
                <a:latin typeface="Calibri"/>
                <a:cs typeface="Calibri"/>
              </a:rPr>
              <a:t>зуб, </a:t>
            </a:r>
            <a:r>
              <a:rPr sz="2400" spc="-15" dirty="0">
                <a:latin typeface="Calibri"/>
                <a:cs typeface="Calibri"/>
              </a:rPr>
              <a:t>потом боль </a:t>
            </a:r>
            <a:r>
              <a:rPr sz="2400" spc="-5" dirty="0">
                <a:latin typeface="Calibri"/>
                <a:cs typeface="Calibri"/>
              </a:rPr>
              <a:t>стала  нарастать </a:t>
            </a:r>
            <a:r>
              <a:rPr sz="2400" dirty="0">
                <a:latin typeface="Calibri"/>
                <a:cs typeface="Calibri"/>
              </a:rPr>
              <a:t>и всё </a:t>
            </a:r>
            <a:r>
              <a:rPr sz="2400" spc="-5" dirty="0">
                <a:latin typeface="Calibri"/>
                <a:cs typeface="Calibri"/>
              </a:rPr>
              <a:t>яростнее </a:t>
            </a:r>
            <a:r>
              <a:rPr sz="2400" spc="-10" dirty="0">
                <a:latin typeface="Calibri"/>
                <a:cs typeface="Calibri"/>
              </a:rPr>
              <a:t>терзать мою </a:t>
            </a:r>
            <a:r>
              <a:rPr sz="2400" spc="-15" dirty="0">
                <a:latin typeface="Calibri"/>
                <a:cs typeface="Calibri"/>
              </a:rPr>
              <a:t>душу. </a:t>
            </a:r>
            <a:r>
              <a:rPr sz="2400" spc="-5" dirty="0">
                <a:latin typeface="Calibri"/>
                <a:cs typeface="Calibri"/>
              </a:rPr>
              <a:t>(8)Я </a:t>
            </a:r>
            <a:r>
              <a:rPr sz="2400" dirty="0">
                <a:latin typeface="Calibri"/>
                <a:cs typeface="Calibri"/>
              </a:rPr>
              <a:t>страдал  без </a:t>
            </a:r>
            <a:r>
              <a:rPr sz="2400" spc="-25" dirty="0">
                <a:latin typeface="Calibri"/>
                <a:cs typeface="Calibri"/>
              </a:rPr>
              <a:t>книг, </a:t>
            </a:r>
            <a:r>
              <a:rPr sz="2400" dirty="0">
                <a:latin typeface="Calibri"/>
                <a:cs typeface="Calibri"/>
              </a:rPr>
              <a:t>без </a:t>
            </a:r>
            <a:r>
              <a:rPr sz="2400" spc="-10" dirty="0">
                <a:latin typeface="Calibri"/>
                <a:cs typeface="Calibri"/>
              </a:rPr>
              <a:t>телевизора, </a:t>
            </a:r>
            <a:r>
              <a:rPr sz="2400" dirty="0">
                <a:latin typeface="Calibri"/>
                <a:cs typeface="Calibri"/>
              </a:rPr>
              <a:t>без </a:t>
            </a:r>
            <a:r>
              <a:rPr sz="2400" spc="-5" dirty="0">
                <a:latin typeface="Calibri"/>
                <a:cs typeface="Calibri"/>
              </a:rPr>
              <a:t>друзей, </a:t>
            </a:r>
            <a:r>
              <a:rPr sz="2400" dirty="0">
                <a:latin typeface="Calibri"/>
                <a:cs typeface="Calibri"/>
              </a:rPr>
              <a:t>уха </a:t>
            </a:r>
            <a:r>
              <a:rPr sz="2400" spc="-10" dirty="0">
                <a:latin typeface="Calibri"/>
                <a:cs typeface="Calibri"/>
              </a:rPr>
              <a:t>опротивела </a:t>
            </a:r>
            <a:r>
              <a:rPr sz="2400" spc="-5" dirty="0">
                <a:latin typeface="Calibri"/>
                <a:cs typeface="Calibri"/>
              </a:rPr>
              <a:t>мне,  степь, утыканная оранжевыми камнями, </a:t>
            </a:r>
            <a:r>
              <a:rPr sz="2400" spc="-15" dirty="0">
                <a:latin typeface="Calibri"/>
                <a:cs typeface="Calibri"/>
              </a:rPr>
              <a:t>похожими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</a:t>
            </a:r>
            <a:endParaRPr sz="2400">
              <a:latin typeface="Calibri"/>
              <a:cs typeface="Calibri"/>
            </a:endParaRPr>
          </a:p>
          <a:p>
            <a:pPr marL="291465" marR="151765">
              <a:lnSpc>
                <a:spcPct val="90000"/>
              </a:lnSpc>
            </a:pPr>
            <a:r>
              <a:rPr sz="2400" dirty="0">
                <a:latin typeface="Calibri"/>
                <a:cs typeface="Calibri"/>
              </a:rPr>
              <a:t>клыки вымерших </a:t>
            </a:r>
            <a:r>
              <a:rPr sz="2400" spc="-10" dirty="0">
                <a:latin typeface="Calibri"/>
                <a:cs typeface="Calibri"/>
              </a:rPr>
              <a:t>рептилий, </a:t>
            </a:r>
            <a:r>
              <a:rPr sz="2400" dirty="0">
                <a:latin typeface="Calibri"/>
                <a:cs typeface="Calibri"/>
              </a:rPr>
              <a:t>вызывала </a:t>
            </a:r>
            <a:r>
              <a:rPr sz="2400" spc="-20" dirty="0">
                <a:latin typeface="Calibri"/>
                <a:cs typeface="Calibri"/>
              </a:rPr>
              <a:t>тоску,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даже  далёкое </a:t>
            </a:r>
            <a:r>
              <a:rPr sz="2400" spc="-15" dirty="0">
                <a:latin typeface="Calibri"/>
                <a:cs typeface="Calibri"/>
              </a:rPr>
              <a:t>поле </a:t>
            </a:r>
            <a:r>
              <a:rPr sz="2400" spc="-20" dirty="0">
                <a:latin typeface="Calibri"/>
                <a:cs typeface="Calibri"/>
              </a:rPr>
              <a:t>жёлтого подсолнечника </a:t>
            </a:r>
            <a:r>
              <a:rPr sz="2400" spc="-5" dirty="0">
                <a:latin typeface="Calibri"/>
                <a:cs typeface="Calibri"/>
              </a:rPr>
              <a:t>мне </a:t>
            </a:r>
            <a:r>
              <a:rPr sz="2400" spc="-10" dirty="0">
                <a:latin typeface="Calibri"/>
                <a:cs typeface="Calibri"/>
              </a:rPr>
              <a:t>казалось  </a:t>
            </a:r>
            <a:r>
              <a:rPr sz="2400" spc="-5" dirty="0">
                <a:latin typeface="Calibri"/>
                <a:cs typeface="Calibri"/>
              </a:rPr>
              <a:t>огромным кладбищем, </a:t>
            </a:r>
            <a:r>
              <a:rPr sz="2400" spc="-20" dirty="0">
                <a:latin typeface="Calibri"/>
                <a:cs typeface="Calibri"/>
              </a:rPr>
              <a:t>которое </a:t>
            </a:r>
            <a:r>
              <a:rPr sz="2400" dirty="0">
                <a:latin typeface="Calibri"/>
                <a:cs typeface="Calibri"/>
              </a:rPr>
              <a:t>завалили </a:t>
            </a:r>
            <a:r>
              <a:rPr sz="2400" spc="-5" dirty="0">
                <a:latin typeface="Calibri"/>
                <a:cs typeface="Calibri"/>
              </a:rPr>
              <a:t>искусственными  цветами.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Да, так </a:t>
            </a:r>
            <a:r>
              <a:rPr sz="2400" b="1" spc="-15" dirty="0">
                <a:latin typeface="Calibri"/>
                <a:cs typeface="Calibri"/>
              </a:rPr>
              <a:t>как </a:t>
            </a:r>
            <a:r>
              <a:rPr sz="2400" b="1" dirty="0">
                <a:latin typeface="Calibri"/>
                <a:cs typeface="Calibri"/>
              </a:rPr>
              <a:t>8 </a:t>
            </a:r>
            <a:r>
              <a:rPr sz="2400" b="1" spc="-15" dirty="0">
                <a:latin typeface="Calibri"/>
                <a:cs typeface="Calibri"/>
              </a:rPr>
              <a:t>предложение </a:t>
            </a:r>
            <a:r>
              <a:rPr sz="2400" b="1" spc="-10" dirty="0">
                <a:latin typeface="Calibri"/>
                <a:cs typeface="Calibri"/>
              </a:rPr>
              <a:t>объясняет, </a:t>
            </a:r>
            <a:r>
              <a:rPr sz="2400" b="1" spc="-5" dirty="0">
                <a:latin typeface="Calibri"/>
                <a:cs typeface="Calibri"/>
              </a:rPr>
              <a:t>почему </a:t>
            </a:r>
            <a:r>
              <a:rPr sz="2400" b="1" spc="-10" dirty="0">
                <a:latin typeface="Calibri"/>
                <a:cs typeface="Calibri"/>
              </a:rPr>
              <a:t>герою </a:t>
            </a:r>
            <a:r>
              <a:rPr sz="2400" b="1" spc="-5" dirty="0">
                <a:latin typeface="Calibri"/>
                <a:cs typeface="Calibri"/>
              </a:rPr>
              <a:t>скучно,  </a:t>
            </a:r>
            <a:r>
              <a:rPr sz="2400" b="1" dirty="0">
                <a:latin typeface="Calibri"/>
                <a:cs typeface="Calibri"/>
              </a:rPr>
              <a:t>а </a:t>
            </a:r>
            <a:r>
              <a:rPr sz="2400" b="1" spc="-5" dirty="0">
                <a:latin typeface="Calibri"/>
                <a:cs typeface="Calibri"/>
              </a:rPr>
              <a:t>про скуку </a:t>
            </a:r>
            <a:r>
              <a:rPr sz="2400" b="1" spc="-10" dirty="0">
                <a:latin typeface="Calibri"/>
                <a:cs typeface="Calibri"/>
              </a:rPr>
              <a:t>сказано </a:t>
            </a:r>
            <a:r>
              <a:rPr sz="2400" b="1" dirty="0">
                <a:latin typeface="Calibri"/>
                <a:cs typeface="Calibri"/>
              </a:rPr>
              <a:t>в 7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предложении.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pc="-5" dirty="0"/>
              <a:t>В </a:t>
            </a:r>
            <a:r>
              <a:rPr spc="-20" dirty="0"/>
              <a:t>предложениях </a:t>
            </a:r>
            <a:r>
              <a:rPr spc="-5" dirty="0"/>
              <a:t>26—27 </a:t>
            </a:r>
            <a:r>
              <a:rPr spc="-20" dirty="0"/>
              <a:t>содержится  </a:t>
            </a:r>
            <a:r>
              <a:rPr spc="-10" dirty="0"/>
              <a:t>повествование.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Борисова А.</a:t>
            </a:r>
            <a:r>
              <a:rPr spc="-80" dirty="0"/>
              <a:t> </a:t>
            </a:r>
            <a:r>
              <a:rPr dirty="0"/>
              <a:t>Х.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3262" y="1802638"/>
            <a:ext cx="7550150" cy="1050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(26)Наши </a:t>
            </a:r>
            <a:r>
              <a:rPr sz="2400" spc="-10" dirty="0">
                <a:latin typeface="Calibri"/>
                <a:cs typeface="Calibri"/>
              </a:rPr>
              <a:t>тени </a:t>
            </a:r>
            <a:r>
              <a:rPr sz="2400" dirty="0">
                <a:latin typeface="Calibri"/>
                <a:cs typeface="Calibri"/>
              </a:rPr>
              <a:t>— </a:t>
            </a:r>
            <a:r>
              <a:rPr sz="2400" spc="-5" dirty="0">
                <a:latin typeface="Calibri"/>
                <a:cs typeface="Calibri"/>
              </a:rPr>
              <a:t>моя, высокая,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Мишкина, </a:t>
            </a:r>
            <a:r>
              <a:rPr sz="2400" dirty="0">
                <a:latin typeface="Calibri"/>
                <a:cs typeface="Calibri"/>
              </a:rPr>
              <a:t>чуть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меньше,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95"/>
              </a:lnSpc>
            </a:pPr>
            <a:r>
              <a:rPr sz="2400" dirty="0">
                <a:latin typeface="Calibri"/>
                <a:cs typeface="Calibri"/>
              </a:rPr>
              <a:t>— </a:t>
            </a:r>
            <a:r>
              <a:rPr sz="2400" spc="-5" dirty="0">
                <a:latin typeface="Calibri"/>
                <a:cs typeface="Calibri"/>
              </a:rPr>
              <a:t>пересекали </a:t>
            </a:r>
            <a:r>
              <a:rPr sz="2400" spc="-20" dirty="0">
                <a:latin typeface="Calibri"/>
                <a:cs typeface="Calibri"/>
              </a:rPr>
              <a:t>берег. </a:t>
            </a:r>
            <a:r>
              <a:rPr sz="2400" spc="-5" dirty="0">
                <a:latin typeface="Calibri"/>
                <a:cs typeface="Calibri"/>
              </a:rPr>
              <a:t>(27)В </a:t>
            </a:r>
            <a:r>
              <a:rPr sz="2400" spc="-10" dirty="0">
                <a:latin typeface="Calibri"/>
                <a:cs typeface="Calibri"/>
              </a:rPr>
              <a:t>стороне </a:t>
            </a:r>
            <a:r>
              <a:rPr sz="2400" spc="-15" dirty="0">
                <a:latin typeface="Calibri"/>
                <a:cs typeface="Calibri"/>
              </a:rPr>
              <a:t>горел костёр,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ветерок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40"/>
              </a:lnSpc>
            </a:pPr>
            <a:r>
              <a:rPr sz="2400" spc="-5" dirty="0">
                <a:latin typeface="Calibri"/>
                <a:cs typeface="Calibri"/>
              </a:rPr>
              <a:t>шевелил </a:t>
            </a:r>
            <a:r>
              <a:rPr sz="2400" spc="-15" dirty="0">
                <a:latin typeface="Calibri"/>
                <a:cs typeface="Calibri"/>
              </a:rPr>
              <a:t>футболку, которая </a:t>
            </a:r>
            <a:r>
              <a:rPr sz="2400" dirty="0">
                <a:latin typeface="Calibri"/>
                <a:cs typeface="Calibri"/>
              </a:rPr>
              <a:t>сушилась на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верёвке...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0442" y="5243271"/>
            <a:ext cx="61817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Да. </a:t>
            </a:r>
            <a:r>
              <a:rPr sz="2400" b="1" spc="-10" dirty="0">
                <a:latin typeface="Calibri"/>
                <a:cs typeface="Calibri"/>
              </a:rPr>
              <a:t>Это </a:t>
            </a:r>
            <a:r>
              <a:rPr sz="2400" b="1" dirty="0">
                <a:latin typeface="Calibri"/>
                <a:cs typeface="Calibri"/>
              </a:rPr>
              <a:t>повествование, так </a:t>
            </a:r>
            <a:r>
              <a:rPr sz="2400" b="1" spc="-15" dirty="0">
                <a:latin typeface="Calibri"/>
                <a:cs typeface="Calibri"/>
              </a:rPr>
              <a:t>как </a:t>
            </a:r>
            <a:r>
              <a:rPr sz="2400" b="1" spc="-10" dirty="0">
                <a:latin typeface="Calibri"/>
                <a:cs typeface="Calibri"/>
              </a:rPr>
              <a:t>картина </a:t>
            </a:r>
            <a:r>
              <a:rPr sz="2400" b="1" spc="-5" dirty="0">
                <a:latin typeface="Calibri"/>
                <a:cs typeface="Calibri"/>
              </a:rPr>
              <a:t>дана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latin typeface="Calibri"/>
                <a:cs typeface="Calibri"/>
              </a:rPr>
              <a:t>движении, </a:t>
            </a:r>
            <a:r>
              <a:rPr sz="2400" b="1" spc="-15" dirty="0">
                <a:latin typeface="Calibri"/>
                <a:cs typeface="Calibri"/>
              </a:rPr>
              <a:t>главная </a:t>
            </a:r>
            <a:r>
              <a:rPr sz="2400" b="1" spc="-5" dirty="0">
                <a:latin typeface="Calibri"/>
                <a:cs typeface="Calibri"/>
              </a:rPr>
              <a:t>часть </a:t>
            </a:r>
            <a:r>
              <a:rPr sz="2400" b="1" dirty="0">
                <a:latin typeface="Calibri"/>
                <a:cs typeface="Calibri"/>
              </a:rPr>
              <a:t>речи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глагол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dirty="0"/>
              <a:t>В </a:t>
            </a:r>
            <a:r>
              <a:rPr sz="3200" spc="-15" dirty="0"/>
              <a:t>предложении </a:t>
            </a:r>
            <a:r>
              <a:rPr sz="3200" dirty="0"/>
              <a:t>14 </a:t>
            </a:r>
            <a:r>
              <a:rPr sz="3200" spc="-15" dirty="0"/>
              <a:t>представлено </a:t>
            </a:r>
            <a:r>
              <a:rPr sz="3200" dirty="0"/>
              <a:t>описание  </a:t>
            </a:r>
            <a:r>
              <a:rPr sz="3200" spc="-5" dirty="0"/>
              <a:t>действий</a:t>
            </a:r>
            <a:r>
              <a:rPr sz="3200" spc="-10" dirty="0"/>
              <a:t> </a:t>
            </a:r>
            <a:r>
              <a:rPr sz="3200" spc="-5" dirty="0"/>
              <a:t>персонажа.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Борисова А.</a:t>
            </a:r>
            <a:r>
              <a:rPr spc="-80" dirty="0"/>
              <a:t> </a:t>
            </a:r>
            <a:r>
              <a:rPr dirty="0"/>
              <a:t>Х.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3262" y="1802638"/>
            <a:ext cx="7632700" cy="39992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spc="-50" dirty="0">
                <a:latin typeface="Calibri"/>
                <a:cs typeface="Calibri"/>
              </a:rPr>
              <a:t>(14)Тот, </a:t>
            </a:r>
            <a:r>
              <a:rPr sz="2400" spc="-5" dirty="0">
                <a:latin typeface="Calibri"/>
                <a:cs typeface="Calibri"/>
              </a:rPr>
              <a:t>шатаясь </a:t>
            </a:r>
            <a:r>
              <a:rPr sz="2400" dirty="0">
                <a:latin typeface="Calibri"/>
                <a:cs typeface="Calibri"/>
              </a:rPr>
              <a:t>на слабых </a:t>
            </a:r>
            <a:r>
              <a:rPr sz="2400" spc="-10" dirty="0">
                <a:latin typeface="Calibri"/>
                <a:cs typeface="Calibri"/>
              </a:rPr>
              <a:t>ногах, </a:t>
            </a:r>
            <a:r>
              <a:rPr sz="2400" spc="-15" dirty="0">
                <a:latin typeface="Calibri"/>
                <a:cs typeface="Calibri"/>
              </a:rPr>
              <a:t>тяжело осел </a:t>
            </a:r>
            <a:r>
              <a:rPr sz="2400" dirty="0">
                <a:latin typeface="Calibri"/>
                <a:cs typeface="Calibri"/>
              </a:rPr>
              <a:t>на </a:t>
            </a:r>
            <a:r>
              <a:rPr sz="2400" spc="-10" dirty="0">
                <a:latin typeface="Calibri"/>
                <a:cs typeface="Calibri"/>
              </a:rPr>
              <a:t>траву</a:t>
            </a:r>
            <a:r>
              <a:rPr sz="2400" dirty="0">
                <a:latin typeface="Calibri"/>
                <a:cs typeface="Calibri"/>
              </a:rPr>
              <a:t> и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95"/>
              </a:lnSpc>
            </a:pPr>
            <a:r>
              <a:rPr sz="2400" dirty="0">
                <a:latin typeface="Calibri"/>
                <a:cs typeface="Calibri"/>
              </a:rPr>
              <a:t>стал с </a:t>
            </a:r>
            <a:r>
              <a:rPr sz="2400" spc="-10" dirty="0">
                <a:latin typeface="Calibri"/>
                <a:cs typeface="Calibri"/>
              </a:rPr>
              <a:t>жадной пронзительностью смотреть кругом,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словно</a:t>
            </a:r>
            <a:endParaRPr sz="2400">
              <a:latin typeface="Calibri"/>
              <a:cs typeface="Calibri"/>
            </a:endParaRPr>
          </a:p>
          <a:p>
            <a:pPr marL="12700" marR="1043940">
              <a:lnSpc>
                <a:spcPts val="2590"/>
              </a:lnSpc>
              <a:spcBef>
                <a:spcPts val="185"/>
              </a:spcBef>
            </a:pPr>
            <a:r>
              <a:rPr sz="2400" dirty="0">
                <a:latin typeface="Calibri"/>
                <a:cs typeface="Calibri"/>
              </a:rPr>
              <a:t>чуял в </a:t>
            </a:r>
            <a:r>
              <a:rPr sz="2400" spc="-10" dirty="0">
                <a:latin typeface="Calibri"/>
                <a:cs typeface="Calibri"/>
              </a:rPr>
              <a:t>летнем </a:t>
            </a:r>
            <a:r>
              <a:rPr sz="2400" dirty="0">
                <a:latin typeface="Calibri"/>
                <a:cs typeface="Calibri"/>
              </a:rPr>
              <a:t>зное </a:t>
            </a:r>
            <a:r>
              <a:rPr sz="2400" spc="-15" dirty="0">
                <a:latin typeface="Calibri"/>
                <a:cs typeface="Calibri"/>
              </a:rPr>
              <a:t>какой-то неотчётливый </a:t>
            </a:r>
            <a:r>
              <a:rPr sz="2400" dirty="0">
                <a:latin typeface="Calibri"/>
                <a:cs typeface="Calibri"/>
              </a:rPr>
              <a:t>запах и  </a:t>
            </a:r>
            <a:r>
              <a:rPr sz="2400" spc="-5" dirty="0">
                <a:latin typeface="Calibri"/>
                <a:cs typeface="Calibri"/>
              </a:rPr>
              <a:t>пытался понять, </a:t>
            </a:r>
            <a:r>
              <a:rPr sz="2400" spc="-25" dirty="0">
                <a:latin typeface="Calibri"/>
                <a:cs typeface="Calibri"/>
              </a:rPr>
              <a:t>откуда </a:t>
            </a:r>
            <a:r>
              <a:rPr sz="2400" spc="-5" dirty="0">
                <a:latin typeface="Calibri"/>
                <a:cs typeface="Calibri"/>
              </a:rPr>
              <a:t>он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исходит.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Calibri"/>
              <a:cs typeface="Calibri"/>
            </a:endParaRPr>
          </a:p>
          <a:p>
            <a:pPr marL="21590" marR="985519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Да, </a:t>
            </a:r>
            <a:r>
              <a:rPr sz="2400" b="1" spc="-15" dirty="0">
                <a:latin typeface="Calibri"/>
                <a:cs typeface="Calibri"/>
              </a:rPr>
              <a:t>это </a:t>
            </a:r>
            <a:r>
              <a:rPr sz="2400" b="1" spc="-5" dirty="0">
                <a:latin typeface="Calibri"/>
                <a:cs typeface="Calibri"/>
              </a:rPr>
              <a:t>описание </a:t>
            </a:r>
            <a:r>
              <a:rPr sz="2400" b="1" spc="-10" dirty="0">
                <a:latin typeface="Calibri"/>
                <a:cs typeface="Calibri"/>
              </a:rPr>
              <a:t>действий. </a:t>
            </a:r>
            <a:r>
              <a:rPr sz="2400" b="1" spc="-5" dirty="0">
                <a:latin typeface="Calibri"/>
                <a:cs typeface="Calibri"/>
              </a:rPr>
              <a:t>Действие </a:t>
            </a:r>
            <a:r>
              <a:rPr sz="2400" b="1" spc="-10" dirty="0">
                <a:latin typeface="Calibri"/>
                <a:cs typeface="Calibri"/>
              </a:rPr>
              <a:t>выражено </a:t>
            </a:r>
            <a:r>
              <a:rPr sz="2400" b="1" dirty="0">
                <a:latin typeface="Calibri"/>
                <a:cs typeface="Calibri"/>
              </a:rPr>
              <a:t>в  </a:t>
            </a:r>
            <a:r>
              <a:rPr sz="2400" b="1" spc="-5" dirty="0">
                <a:latin typeface="Calibri"/>
                <a:cs typeface="Calibri"/>
              </a:rPr>
              <a:t>словах: шатаясь, осел, стал смотреть.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Описание</a:t>
            </a:r>
            <a:endParaRPr sz="240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latin typeface="Calibri"/>
                <a:cs typeface="Calibri"/>
              </a:rPr>
              <a:t>выражено </a:t>
            </a: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5" dirty="0">
                <a:latin typeface="Calibri"/>
                <a:cs typeface="Calibri"/>
              </a:rPr>
              <a:t>словах: </a:t>
            </a:r>
            <a:r>
              <a:rPr sz="2400" b="1" spc="-35" dirty="0">
                <a:latin typeface="Calibri"/>
                <a:cs typeface="Calibri"/>
              </a:rPr>
              <a:t>Тяжело, </a:t>
            </a:r>
            <a:r>
              <a:rPr sz="2400" b="1" dirty="0">
                <a:latin typeface="Calibri"/>
                <a:cs typeface="Calibri"/>
              </a:rPr>
              <a:t>с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жадной</a:t>
            </a:r>
            <a:endParaRPr sz="2400">
              <a:latin typeface="Calibri"/>
              <a:cs typeface="Calibri"/>
            </a:endParaRPr>
          </a:p>
          <a:p>
            <a:pPr marL="21590" marR="72771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пронзительностью. </a:t>
            </a:r>
            <a:r>
              <a:rPr sz="2400" b="1" spc="-15" dirty="0">
                <a:latin typeface="Calibri"/>
                <a:cs typeface="Calibri"/>
              </a:rPr>
              <a:t>Есть </a:t>
            </a:r>
            <a:r>
              <a:rPr sz="2400" b="1" spc="-10" dirty="0">
                <a:latin typeface="Calibri"/>
                <a:cs typeface="Calibri"/>
              </a:rPr>
              <a:t>сравнительный </a:t>
            </a:r>
            <a:r>
              <a:rPr sz="2400" b="1" spc="-15" dirty="0">
                <a:latin typeface="Calibri"/>
                <a:cs typeface="Calibri"/>
              </a:rPr>
              <a:t>оборот, </a:t>
            </a:r>
            <a:r>
              <a:rPr sz="2400" b="1" spc="-10" dirty="0">
                <a:latin typeface="Calibri"/>
                <a:cs typeface="Calibri"/>
              </a:rPr>
              <a:t>что  </a:t>
            </a:r>
            <a:r>
              <a:rPr sz="2400" b="1" spc="-30" dirty="0">
                <a:latin typeface="Calibri"/>
                <a:cs typeface="Calibri"/>
              </a:rPr>
              <a:t>тоже </a:t>
            </a:r>
            <a:r>
              <a:rPr sz="2400" b="1" spc="-5" dirty="0">
                <a:latin typeface="Calibri"/>
                <a:cs typeface="Calibri"/>
              </a:rPr>
              <a:t>говорит </a:t>
            </a:r>
            <a:r>
              <a:rPr sz="2400" b="1" dirty="0">
                <a:latin typeface="Calibri"/>
                <a:cs typeface="Calibri"/>
              </a:rPr>
              <a:t>о </a:t>
            </a:r>
            <a:r>
              <a:rPr sz="2400" b="1" spc="-5" dirty="0">
                <a:latin typeface="Calibri"/>
                <a:cs typeface="Calibri"/>
              </a:rPr>
              <a:t>том, </a:t>
            </a:r>
            <a:r>
              <a:rPr sz="2400" b="1" spc="-10" dirty="0">
                <a:latin typeface="Calibri"/>
                <a:cs typeface="Calibri"/>
              </a:rPr>
              <a:t>что здесь </a:t>
            </a:r>
            <a:r>
              <a:rPr sz="2400" b="1" spc="-5" dirty="0">
                <a:latin typeface="Calibri"/>
                <a:cs typeface="Calibri"/>
              </a:rPr>
              <a:t>есть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описание.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93496"/>
            <a:ext cx="7620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В </a:t>
            </a:r>
            <a:r>
              <a:rPr spc="-20" dirty="0"/>
              <a:t>предложении </a:t>
            </a:r>
            <a:r>
              <a:rPr spc="-5" dirty="0"/>
              <a:t>45 </a:t>
            </a:r>
            <a:r>
              <a:rPr spc="-15" dirty="0"/>
              <a:t>представлено</a:t>
            </a:r>
            <a:r>
              <a:rPr spc="155" dirty="0"/>
              <a:t> </a:t>
            </a:r>
            <a:r>
              <a:rPr spc="-10" dirty="0"/>
              <a:t>повествование.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Борисова А.</a:t>
            </a:r>
            <a:r>
              <a:rPr spc="-80" dirty="0"/>
              <a:t> </a:t>
            </a:r>
            <a:r>
              <a:rPr dirty="0"/>
              <a:t>Х.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9124" y="2109673"/>
            <a:ext cx="7539355" cy="137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(45)Я обязан </a:t>
            </a:r>
            <a:r>
              <a:rPr sz="2400" spc="-15" dirty="0">
                <a:latin typeface="Calibri"/>
                <a:cs typeface="Calibri"/>
              </a:rPr>
              <a:t>это </a:t>
            </a:r>
            <a:r>
              <a:rPr sz="2400" spc="-10" dirty="0">
                <a:latin typeface="Calibri"/>
                <a:cs typeface="Calibri"/>
              </a:rPr>
              <a:t>рассказать, </a:t>
            </a:r>
            <a:r>
              <a:rPr sz="2400" spc="-15" dirty="0">
                <a:latin typeface="Calibri"/>
                <a:cs typeface="Calibri"/>
              </a:rPr>
              <a:t>потому </a:t>
            </a:r>
            <a:r>
              <a:rPr sz="2400" spc="-10" dirty="0">
                <a:latin typeface="Calibri"/>
                <a:cs typeface="Calibri"/>
              </a:rPr>
              <a:t>что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минувшее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85"/>
              </a:spcBef>
            </a:pPr>
            <a:r>
              <a:rPr sz="2400" spc="-10" dirty="0">
                <a:latin typeface="Calibri"/>
                <a:cs typeface="Calibri"/>
              </a:rPr>
              <a:t>посвятило </a:t>
            </a:r>
            <a:r>
              <a:rPr sz="2400" spc="-5" dirty="0">
                <a:latin typeface="Calibri"/>
                <a:cs typeface="Calibri"/>
              </a:rPr>
              <a:t>меня </a:t>
            </a:r>
            <a:r>
              <a:rPr sz="2400" dirty="0">
                <a:latin typeface="Calibri"/>
                <a:cs typeface="Calibri"/>
              </a:rPr>
              <a:t>в свою </a:t>
            </a:r>
            <a:r>
              <a:rPr sz="2400" spc="-15" dirty="0">
                <a:latin typeface="Calibri"/>
                <a:cs typeface="Calibri"/>
              </a:rPr>
              <a:t>тайну, </a:t>
            </a:r>
            <a:r>
              <a:rPr sz="2400" spc="-5" dirty="0">
                <a:latin typeface="Calibri"/>
                <a:cs typeface="Calibri"/>
              </a:rPr>
              <a:t>теперь мне </a:t>
            </a:r>
            <a:r>
              <a:rPr sz="2400" dirty="0">
                <a:latin typeface="Calibri"/>
                <a:cs typeface="Calibri"/>
              </a:rPr>
              <a:t>нужно </a:t>
            </a:r>
            <a:r>
              <a:rPr sz="2400" spc="-10" dirty="0">
                <a:latin typeface="Calibri"/>
                <a:cs typeface="Calibri"/>
              </a:rPr>
              <a:t>донести,  </a:t>
            </a:r>
            <a:r>
              <a:rPr sz="2400" spc="-15" dirty="0">
                <a:latin typeface="Calibri"/>
                <a:cs typeface="Calibri"/>
              </a:rPr>
              <a:t>как </a:t>
            </a:r>
            <a:r>
              <a:rPr sz="2400" spc="-20" dirty="0">
                <a:latin typeface="Calibri"/>
                <a:cs typeface="Calibri"/>
              </a:rPr>
              <a:t>тлеющий </a:t>
            </a:r>
            <a:r>
              <a:rPr sz="2400" spc="-15" dirty="0">
                <a:latin typeface="Calibri"/>
                <a:cs typeface="Calibri"/>
              </a:rPr>
              <a:t>уголёк, </a:t>
            </a:r>
            <a:r>
              <a:rPr sz="2400" dirty="0">
                <a:latin typeface="Calibri"/>
                <a:cs typeface="Calibri"/>
              </a:rPr>
              <a:t>живое </a:t>
            </a:r>
            <a:r>
              <a:rPr sz="2400" spc="-5" dirty="0">
                <a:latin typeface="Calibri"/>
                <a:cs typeface="Calibri"/>
              </a:rPr>
              <a:t>воспоминание </a:t>
            </a:r>
            <a:r>
              <a:rPr sz="2400" dirty="0">
                <a:latin typeface="Calibri"/>
                <a:cs typeface="Calibri"/>
              </a:rPr>
              <a:t>о </a:t>
            </a:r>
            <a:r>
              <a:rPr sz="2400" spc="-5" dirty="0">
                <a:latin typeface="Calibri"/>
                <a:cs typeface="Calibri"/>
              </a:rPr>
              <a:t>прошлом </a:t>
            </a:r>
            <a:r>
              <a:rPr sz="2400" dirty="0">
                <a:latin typeface="Calibri"/>
                <a:cs typeface="Calibri"/>
              </a:rPr>
              <a:t>и  не </a:t>
            </a:r>
            <a:r>
              <a:rPr sz="2400" spc="-5" dirty="0">
                <a:latin typeface="Calibri"/>
                <a:cs typeface="Calibri"/>
              </a:rPr>
              <a:t>дать </a:t>
            </a:r>
            <a:r>
              <a:rPr sz="2400" spc="-25" dirty="0">
                <a:latin typeface="Calibri"/>
                <a:cs typeface="Calibri"/>
              </a:rPr>
              <a:t>холодным </a:t>
            </a:r>
            <a:r>
              <a:rPr sz="2400" spc="-5" dirty="0">
                <a:latin typeface="Calibri"/>
                <a:cs typeface="Calibri"/>
              </a:rPr>
              <a:t>ветрам </a:t>
            </a:r>
            <a:r>
              <a:rPr sz="2400" dirty="0">
                <a:latin typeface="Calibri"/>
                <a:cs typeface="Calibri"/>
              </a:rPr>
              <a:t>вечности </a:t>
            </a:r>
            <a:r>
              <a:rPr sz="2400" spc="-10" dirty="0">
                <a:latin typeface="Calibri"/>
                <a:cs typeface="Calibri"/>
              </a:rPr>
              <a:t>его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погасить.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404" y="5243271"/>
            <a:ext cx="72434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Нет, </a:t>
            </a:r>
            <a:r>
              <a:rPr sz="2400" b="1" spc="-15" dirty="0">
                <a:latin typeface="Calibri"/>
                <a:cs typeface="Calibri"/>
              </a:rPr>
              <a:t>это </a:t>
            </a:r>
            <a:r>
              <a:rPr sz="2400" b="1" spc="-10" dirty="0">
                <a:latin typeface="Calibri"/>
                <a:cs typeface="Calibri"/>
              </a:rPr>
              <a:t>рассуждение, </a:t>
            </a:r>
            <a:r>
              <a:rPr sz="2400" b="1" dirty="0">
                <a:latin typeface="Calibri"/>
                <a:cs typeface="Calibri"/>
              </a:rPr>
              <a:t>так </a:t>
            </a:r>
            <a:r>
              <a:rPr sz="2400" b="1" spc="-15" dirty="0">
                <a:latin typeface="Calibri"/>
                <a:cs typeface="Calibri"/>
              </a:rPr>
              <a:t>как </a:t>
            </a:r>
            <a:r>
              <a:rPr sz="2400" b="1" spc="-5" dirty="0">
                <a:latin typeface="Calibri"/>
                <a:cs typeface="Calibri"/>
              </a:rPr>
              <a:t>есть </a:t>
            </a:r>
            <a:r>
              <a:rPr sz="2400" b="1" dirty="0">
                <a:latin typeface="Calibri"/>
                <a:cs typeface="Calibri"/>
              </a:rPr>
              <a:t>союз </a:t>
            </a:r>
            <a:r>
              <a:rPr sz="2400" b="1" spc="-10" dirty="0">
                <a:latin typeface="Calibri"/>
                <a:cs typeface="Calibri"/>
              </a:rPr>
              <a:t>потому что,</a:t>
            </a:r>
            <a:r>
              <a:rPr sz="2400" b="1" spc="5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то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699770" algn="l"/>
              </a:tabLst>
            </a:pPr>
            <a:r>
              <a:rPr sz="2400" b="1" dirty="0">
                <a:latin typeface="Calibri"/>
                <a:cs typeface="Calibri"/>
              </a:rPr>
              <a:t>есть	</a:t>
            </a:r>
            <a:r>
              <a:rPr sz="2400" b="1" spc="-20" dirty="0">
                <a:latin typeface="Calibri"/>
                <a:cs typeface="Calibri"/>
              </a:rPr>
              <a:t>довод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15" dirty="0">
                <a:latin typeface="Calibri"/>
                <a:cs typeface="Calibri"/>
              </a:rPr>
              <a:t>его</a:t>
            </a:r>
            <a:r>
              <a:rPr sz="2400" b="1" spc="-5" dirty="0">
                <a:latin typeface="Calibri"/>
                <a:cs typeface="Calibri"/>
              </a:rPr>
              <a:t> объяснение.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pc="-5" dirty="0"/>
              <a:t>В </a:t>
            </a:r>
            <a:r>
              <a:rPr spc="-20" dirty="0"/>
              <a:t>предложениях </a:t>
            </a:r>
            <a:r>
              <a:rPr spc="-5" dirty="0"/>
              <a:t>11−12 </a:t>
            </a:r>
            <a:r>
              <a:rPr spc="-20" dirty="0"/>
              <a:t>содержится  </a:t>
            </a:r>
            <a:r>
              <a:rPr spc="-10" dirty="0"/>
              <a:t>повествование.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Борисова А.</a:t>
            </a:r>
            <a:r>
              <a:rPr spc="-80" dirty="0"/>
              <a:t> </a:t>
            </a:r>
            <a:r>
              <a:rPr dirty="0"/>
              <a:t>Х.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3262" y="1802638"/>
            <a:ext cx="7659370" cy="10502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385"/>
              </a:spcBef>
            </a:pPr>
            <a:r>
              <a:rPr sz="2400" spc="-5" dirty="0">
                <a:latin typeface="Calibri"/>
                <a:cs typeface="Calibri"/>
              </a:rPr>
              <a:t>(11)Схватив лук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стрелы, </a:t>
            </a:r>
            <a:r>
              <a:rPr sz="2400" spc="-5" dirty="0">
                <a:latin typeface="Calibri"/>
                <a:cs typeface="Calibri"/>
              </a:rPr>
              <a:t>мы </a:t>
            </a:r>
            <a:r>
              <a:rPr sz="2400" spc="-10" dirty="0">
                <a:latin typeface="Calibri"/>
                <a:cs typeface="Calibri"/>
              </a:rPr>
              <a:t>выскочили </a:t>
            </a:r>
            <a:r>
              <a:rPr sz="2400" dirty="0">
                <a:latin typeface="Calibri"/>
                <a:cs typeface="Calibri"/>
              </a:rPr>
              <a:t>из </a:t>
            </a:r>
            <a:r>
              <a:rPr sz="2400" spc="-5" dirty="0">
                <a:latin typeface="Calibri"/>
                <a:cs typeface="Calibri"/>
              </a:rPr>
              <a:t>палатки, </a:t>
            </a:r>
            <a:r>
              <a:rPr sz="2400" spc="-10" dirty="0">
                <a:latin typeface="Calibri"/>
                <a:cs typeface="Calibri"/>
              </a:rPr>
              <a:t>чтобы  </a:t>
            </a:r>
            <a:r>
              <a:rPr sz="2400" spc="-5" dirty="0">
                <a:latin typeface="Calibri"/>
                <a:cs typeface="Calibri"/>
              </a:rPr>
              <a:t>дать </a:t>
            </a:r>
            <a:r>
              <a:rPr sz="2400" spc="-10" dirty="0">
                <a:latin typeface="Calibri"/>
                <a:cs typeface="Calibri"/>
              </a:rPr>
              <a:t>отпор </a:t>
            </a:r>
            <a:r>
              <a:rPr sz="2400" dirty="0">
                <a:latin typeface="Calibri"/>
                <a:cs typeface="Calibri"/>
              </a:rPr>
              <a:t>незваным </a:t>
            </a:r>
            <a:r>
              <a:rPr sz="2400" spc="-10" dirty="0">
                <a:latin typeface="Calibri"/>
                <a:cs typeface="Calibri"/>
              </a:rPr>
              <a:t>гостям. (12)Возле </a:t>
            </a:r>
            <a:r>
              <a:rPr sz="2400" dirty="0">
                <a:latin typeface="Calibri"/>
                <a:cs typeface="Calibri"/>
              </a:rPr>
              <a:t>пасеки  </a:t>
            </a:r>
            <a:r>
              <a:rPr sz="2400" spc="-5" dirty="0">
                <a:latin typeface="Calibri"/>
                <a:cs typeface="Calibri"/>
              </a:rPr>
              <a:t>остановилась</a:t>
            </a:r>
            <a:r>
              <a:rPr sz="2400" spc="-15" dirty="0">
                <a:latin typeface="Calibri"/>
                <a:cs typeface="Calibri"/>
              </a:rPr>
              <a:t> «Волга».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5099684"/>
            <a:ext cx="77343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Да, </a:t>
            </a:r>
            <a:r>
              <a:rPr sz="2400" b="1" spc="-15" dirty="0">
                <a:latin typeface="Calibri"/>
                <a:cs typeface="Calibri"/>
              </a:rPr>
              <a:t>это </a:t>
            </a:r>
            <a:r>
              <a:rPr sz="2400" b="1" spc="-5" dirty="0">
                <a:latin typeface="Calibri"/>
                <a:cs typeface="Calibri"/>
              </a:rPr>
              <a:t>повествование. </a:t>
            </a:r>
            <a:r>
              <a:rPr sz="2400" b="1" spc="-55" dirty="0">
                <a:latin typeface="Calibri"/>
                <a:cs typeface="Calibri"/>
              </a:rPr>
              <a:t>Так </a:t>
            </a:r>
            <a:r>
              <a:rPr sz="2400" b="1" spc="-15" dirty="0">
                <a:latin typeface="Calibri"/>
                <a:cs typeface="Calibri"/>
              </a:rPr>
              <a:t>как </a:t>
            </a:r>
            <a:r>
              <a:rPr sz="2400" b="1" spc="-10" dirty="0">
                <a:latin typeface="Calibri"/>
                <a:cs typeface="Calibri"/>
              </a:rPr>
              <a:t>картина движется, </a:t>
            </a:r>
            <a:r>
              <a:rPr sz="2400" b="1" spc="-15" dirty="0">
                <a:latin typeface="Calibri"/>
                <a:cs typeface="Calibri"/>
              </a:rPr>
              <a:t>главная  </a:t>
            </a:r>
            <a:r>
              <a:rPr sz="2400" b="1" spc="-5" dirty="0">
                <a:latin typeface="Calibri"/>
                <a:cs typeface="Calibri"/>
              </a:rPr>
              <a:t>часть </a:t>
            </a:r>
            <a:r>
              <a:rPr sz="2400" b="1" dirty="0">
                <a:latin typeface="Calibri"/>
                <a:cs typeface="Calibri"/>
              </a:rPr>
              <a:t>речи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глагол.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757504"/>
            <a:ext cx="67049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Предложение </a:t>
            </a:r>
            <a:r>
              <a:rPr spc="-5" dirty="0"/>
              <a:t>23 </a:t>
            </a:r>
            <a:r>
              <a:rPr spc="-20" dirty="0"/>
              <a:t>содержит</a:t>
            </a:r>
            <a:r>
              <a:rPr spc="15" dirty="0"/>
              <a:t> </a:t>
            </a:r>
            <a:r>
              <a:rPr spc="-10" dirty="0"/>
              <a:t>повествование.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Борисова А.</a:t>
            </a:r>
            <a:r>
              <a:rPr spc="-80" dirty="0"/>
              <a:t> </a:t>
            </a:r>
            <a:r>
              <a:rPr dirty="0"/>
              <a:t>Х.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2225" marR="5080">
              <a:lnSpc>
                <a:spcPct val="90000"/>
              </a:lnSpc>
              <a:spcBef>
                <a:spcPts val="385"/>
              </a:spcBef>
            </a:pPr>
            <a:r>
              <a:rPr spc="-10" dirty="0"/>
              <a:t>(23)Если </a:t>
            </a:r>
            <a:r>
              <a:rPr dirty="0"/>
              <a:t>о </a:t>
            </a:r>
            <a:r>
              <a:rPr spc="-5" dirty="0"/>
              <a:t>сущности </a:t>
            </a:r>
            <a:r>
              <a:rPr spc="-10" dirty="0"/>
              <a:t>патриотизма размышляют </a:t>
            </a:r>
            <a:r>
              <a:rPr spc="-20" dirty="0"/>
              <a:t>люди, </a:t>
            </a:r>
            <a:r>
              <a:rPr dirty="0"/>
              <a:t>не  </a:t>
            </a:r>
            <a:r>
              <a:rPr spc="-5" dirty="0"/>
              <a:t>испытывающие любви </a:t>
            </a:r>
            <a:r>
              <a:rPr dirty="0"/>
              <a:t>к </a:t>
            </a:r>
            <a:r>
              <a:rPr spc="-15" dirty="0"/>
              <a:t>родине, </a:t>
            </a:r>
            <a:r>
              <a:rPr dirty="0"/>
              <a:t>не знающие, </a:t>
            </a:r>
            <a:r>
              <a:rPr spc="-15" dirty="0"/>
              <a:t>что такое  </a:t>
            </a:r>
            <a:r>
              <a:rPr spc="-5" dirty="0"/>
              <a:t>героизм, </a:t>
            </a:r>
            <a:r>
              <a:rPr spc="-20" dirty="0"/>
              <a:t>то </a:t>
            </a:r>
            <a:r>
              <a:rPr spc="-15" dirty="0"/>
              <a:t>это </a:t>
            </a:r>
            <a:r>
              <a:rPr spc="-25" dirty="0"/>
              <a:t>будет </a:t>
            </a:r>
            <a:r>
              <a:rPr spc="-15" dirty="0"/>
              <a:t>то же </a:t>
            </a:r>
            <a:r>
              <a:rPr dirty="0"/>
              <a:t>самое, </a:t>
            </a:r>
            <a:r>
              <a:rPr spc="-15" dirty="0"/>
              <a:t>как </a:t>
            </a:r>
            <a:r>
              <a:rPr dirty="0"/>
              <a:t>если бы о</a:t>
            </a:r>
            <a:r>
              <a:rPr spc="-90" dirty="0"/>
              <a:t> </a:t>
            </a:r>
            <a:r>
              <a:rPr spc="-15" dirty="0"/>
              <a:t>природе  солнечного </a:t>
            </a:r>
            <a:r>
              <a:rPr dirty="0"/>
              <a:t>света </a:t>
            </a:r>
            <a:r>
              <a:rPr spc="-5" dirty="0"/>
              <a:t>философствовали морские </a:t>
            </a:r>
            <a:r>
              <a:rPr spc="-10" dirty="0"/>
              <a:t>скаты,  коченеющие </a:t>
            </a:r>
            <a:r>
              <a:rPr dirty="0"/>
              <a:t>в кромешной </a:t>
            </a:r>
            <a:r>
              <a:rPr spc="-5" dirty="0"/>
              <a:t>тьме </a:t>
            </a:r>
            <a:r>
              <a:rPr dirty="0"/>
              <a:t>вечной </a:t>
            </a:r>
            <a:r>
              <a:rPr spc="-20" dirty="0"/>
              <a:t>подводной</a:t>
            </a:r>
            <a:r>
              <a:rPr spc="-50" dirty="0"/>
              <a:t> </a:t>
            </a:r>
            <a:r>
              <a:rPr dirty="0"/>
              <a:t>ночи.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4370" y="5122545"/>
            <a:ext cx="66884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Нет, </a:t>
            </a:r>
            <a:r>
              <a:rPr sz="2400" b="1" spc="-15" dirty="0">
                <a:latin typeface="Calibri"/>
                <a:cs typeface="Calibri"/>
              </a:rPr>
              <a:t>это </a:t>
            </a:r>
            <a:r>
              <a:rPr sz="2400" b="1" spc="-10" dirty="0">
                <a:latin typeface="Calibri"/>
                <a:cs typeface="Calibri"/>
              </a:rPr>
              <a:t>рассуждение, </a:t>
            </a:r>
            <a:r>
              <a:rPr sz="2400" b="1" dirty="0">
                <a:latin typeface="Calibri"/>
                <a:cs typeface="Calibri"/>
              </a:rPr>
              <a:t>так </a:t>
            </a:r>
            <a:r>
              <a:rPr sz="2400" b="1" spc="-15" dirty="0">
                <a:latin typeface="Calibri"/>
                <a:cs typeface="Calibri"/>
              </a:rPr>
              <a:t>как </a:t>
            </a:r>
            <a:r>
              <a:rPr sz="2400" b="1" dirty="0">
                <a:latin typeface="Calibri"/>
                <a:cs typeface="Calibri"/>
              </a:rPr>
              <a:t>есть союзы </a:t>
            </a:r>
            <a:r>
              <a:rPr sz="2400" b="1" spc="-5" dirty="0">
                <a:latin typeface="Calibri"/>
                <a:cs typeface="Calibri"/>
              </a:rPr>
              <a:t>если, </a:t>
            </a:r>
            <a:r>
              <a:rPr sz="2400" b="1" spc="-10" dirty="0">
                <a:latin typeface="Calibri"/>
                <a:cs typeface="Calibri"/>
              </a:rPr>
              <a:t>то.  Используется </a:t>
            </a:r>
            <a:r>
              <a:rPr sz="2400" b="1" spc="-5" dirty="0">
                <a:latin typeface="Calibri"/>
                <a:cs typeface="Calibri"/>
              </a:rPr>
              <a:t>отвлечённая </a:t>
            </a:r>
            <a:r>
              <a:rPr sz="2400" b="1" spc="-15" dirty="0">
                <a:latin typeface="Calibri"/>
                <a:cs typeface="Calibri"/>
              </a:rPr>
              <a:t>лексика: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сущность,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патриотизм, </a:t>
            </a:r>
            <a:r>
              <a:rPr sz="2400" b="1" spc="-15" dirty="0">
                <a:latin typeface="Calibri"/>
                <a:cs typeface="Calibri"/>
              </a:rPr>
              <a:t>родина,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героизм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490220"/>
            <a:ext cx="7956550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95065" algn="l"/>
              </a:tabLst>
            </a:pPr>
            <a:r>
              <a:rPr sz="2400" b="1" spc="-15" dirty="0">
                <a:latin typeface="Calibri"/>
                <a:cs typeface="Calibri"/>
              </a:rPr>
              <a:t>Формулировка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задания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23	ЕГЭ </a:t>
            </a:r>
            <a:r>
              <a:rPr sz="2400" b="1" spc="-5" dirty="0">
                <a:latin typeface="Calibri"/>
                <a:cs typeface="Calibri"/>
              </a:rPr>
              <a:t>по</a:t>
            </a:r>
            <a:r>
              <a:rPr sz="2400" b="1" spc="-15" dirty="0">
                <a:latin typeface="Calibri"/>
                <a:cs typeface="Calibri"/>
              </a:rPr>
              <a:t> русскому: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Какие из </a:t>
            </a:r>
            <a:r>
              <a:rPr sz="2400" b="1" spc="-5" dirty="0">
                <a:latin typeface="Calibri"/>
                <a:cs typeface="Calibri"/>
              </a:rPr>
              <a:t>перечисленных </a:t>
            </a:r>
            <a:r>
              <a:rPr sz="2400" b="1" spc="-10" dirty="0">
                <a:latin typeface="Calibri"/>
                <a:cs typeface="Calibri"/>
              </a:rPr>
              <a:t>утверждений </a:t>
            </a:r>
            <a:r>
              <a:rPr sz="2400" b="1" spc="-5" dirty="0">
                <a:latin typeface="Calibri"/>
                <a:cs typeface="Calibri"/>
              </a:rPr>
              <a:t>являются </a:t>
            </a:r>
            <a:r>
              <a:rPr sz="2400" b="1" dirty="0">
                <a:latin typeface="Calibri"/>
                <a:cs typeface="Calibri"/>
              </a:rPr>
              <a:t>верными?  </a:t>
            </a:r>
            <a:r>
              <a:rPr sz="2400" b="1" spc="-25" dirty="0">
                <a:latin typeface="Calibri"/>
                <a:cs typeface="Calibri"/>
              </a:rPr>
              <a:t>Укажите </a:t>
            </a:r>
            <a:r>
              <a:rPr sz="2400" b="1" spc="-5" dirty="0">
                <a:latin typeface="Calibri"/>
                <a:cs typeface="Calibri"/>
              </a:rPr>
              <a:t>номера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ответов.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00">
              <a:latin typeface="Calibri"/>
              <a:cs typeface="Calibri"/>
            </a:endParaRPr>
          </a:p>
          <a:p>
            <a:pPr marL="394970" indent="-314325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395605" algn="l"/>
              </a:tabLst>
            </a:pPr>
            <a:r>
              <a:rPr sz="2400" dirty="0">
                <a:latin typeface="Calibri"/>
                <a:cs typeface="Calibri"/>
              </a:rPr>
              <a:t>В </a:t>
            </a:r>
            <a:r>
              <a:rPr sz="2400" spc="-10" dirty="0">
                <a:latin typeface="Calibri"/>
                <a:cs typeface="Calibri"/>
              </a:rPr>
              <a:t>предложениях 1–4 представлено</a:t>
            </a:r>
            <a:r>
              <a:rPr sz="2400" spc="-5" dirty="0">
                <a:latin typeface="Calibri"/>
                <a:cs typeface="Calibri"/>
              </a:rPr>
              <a:t> повествование.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alibri"/>
              <a:buAutoNum type="arabicParenR"/>
            </a:pPr>
            <a:endParaRPr sz="2350">
              <a:latin typeface="Calibri"/>
              <a:cs typeface="Calibri"/>
            </a:endParaRPr>
          </a:p>
          <a:p>
            <a:pPr marL="394970" indent="-314325">
              <a:lnSpc>
                <a:spcPct val="100000"/>
              </a:lnSpc>
              <a:buAutoNum type="arabicParenR"/>
              <a:tabLst>
                <a:tab pos="395605" algn="l"/>
              </a:tabLst>
            </a:pPr>
            <a:r>
              <a:rPr sz="2400" dirty="0">
                <a:latin typeface="Calibri"/>
                <a:cs typeface="Calibri"/>
              </a:rPr>
              <a:t>В </a:t>
            </a:r>
            <a:r>
              <a:rPr sz="2400" spc="-10" dirty="0">
                <a:latin typeface="Calibri"/>
                <a:cs typeface="Calibri"/>
              </a:rPr>
              <a:t>предложениях </a:t>
            </a:r>
            <a:r>
              <a:rPr sz="2400" dirty="0">
                <a:latin typeface="Calibri"/>
                <a:cs typeface="Calibri"/>
              </a:rPr>
              <a:t>16, 17 дано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описание.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Calibri"/>
              <a:buAutoNum type="arabicParenR"/>
            </a:pPr>
            <a:endParaRPr sz="2350">
              <a:latin typeface="Calibri"/>
              <a:cs typeface="Calibri"/>
            </a:endParaRPr>
          </a:p>
          <a:p>
            <a:pPr marL="12700" marR="956310" indent="68580">
              <a:lnSpc>
                <a:spcPct val="100000"/>
              </a:lnSpc>
              <a:buAutoNum type="arabicParenR"/>
              <a:tabLst>
                <a:tab pos="395605" algn="l"/>
              </a:tabLst>
            </a:pPr>
            <a:r>
              <a:rPr sz="2400" spc="-10" dirty="0">
                <a:latin typeface="Calibri"/>
                <a:cs typeface="Calibri"/>
              </a:rPr>
              <a:t>Предложение </a:t>
            </a:r>
            <a:r>
              <a:rPr sz="2400" dirty="0">
                <a:latin typeface="Calibri"/>
                <a:cs typeface="Calibri"/>
              </a:rPr>
              <a:t>25 </a:t>
            </a:r>
            <a:r>
              <a:rPr sz="2400" spc="-5" dirty="0">
                <a:latin typeface="Calibri"/>
                <a:cs typeface="Calibri"/>
              </a:rPr>
              <a:t>указывает </a:t>
            </a:r>
            <a:r>
              <a:rPr sz="2400" dirty="0">
                <a:latin typeface="Calibri"/>
                <a:cs typeface="Calibri"/>
              </a:rPr>
              <a:t>на причину </a:t>
            </a:r>
            <a:r>
              <a:rPr sz="2400" spc="-15" dirty="0">
                <a:latin typeface="Calibri"/>
                <a:cs typeface="Calibri"/>
              </a:rPr>
              <a:t>того, </a:t>
            </a:r>
            <a:r>
              <a:rPr sz="2400" dirty="0">
                <a:latin typeface="Calibri"/>
                <a:cs typeface="Calibri"/>
              </a:rPr>
              <a:t>о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чём  </a:t>
            </a:r>
            <a:r>
              <a:rPr sz="2400" spc="-10" dirty="0">
                <a:latin typeface="Calibri"/>
                <a:cs typeface="Calibri"/>
              </a:rPr>
              <a:t>говорится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0" dirty="0">
                <a:latin typeface="Calibri"/>
                <a:cs typeface="Calibri"/>
              </a:rPr>
              <a:t>предложении</a:t>
            </a:r>
            <a:r>
              <a:rPr sz="2400" spc="-5" dirty="0">
                <a:latin typeface="Calibri"/>
                <a:cs typeface="Calibri"/>
              </a:rPr>
              <a:t> 24.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alibri"/>
              <a:buAutoNum type="arabicParenR"/>
            </a:pPr>
            <a:endParaRPr sz="2350">
              <a:latin typeface="Calibri"/>
              <a:cs typeface="Calibri"/>
            </a:endParaRPr>
          </a:p>
          <a:p>
            <a:pPr marL="394970" indent="-314325">
              <a:lnSpc>
                <a:spcPct val="100000"/>
              </a:lnSpc>
              <a:buAutoNum type="arabicParenR"/>
              <a:tabLst>
                <a:tab pos="395605" algn="l"/>
              </a:tabLst>
            </a:pPr>
            <a:r>
              <a:rPr sz="2400" dirty="0">
                <a:latin typeface="Calibri"/>
                <a:cs typeface="Calibri"/>
              </a:rPr>
              <a:t>В </a:t>
            </a:r>
            <a:r>
              <a:rPr sz="2400" spc="-10" dirty="0">
                <a:latin typeface="Calibri"/>
                <a:cs typeface="Calibri"/>
              </a:rPr>
              <a:t>предложении </a:t>
            </a:r>
            <a:r>
              <a:rPr sz="2400" dirty="0">
                <a:latin typeface="Calibri"/>
                <a:cs typeface="Calibri"/>
              </a:rPr>
              <a:t>40 </a:t>
            </a:r>
            <a:r>
              <a:rPr sz="2400" spc="-10" dirty="0">
                <a:latin typeface="Calibri"/>
                <a:cs typeface="Calibri"/>
              </a:rPr>
              <a:t>представлено </a:t>
            </a:r>
            <a:r>
              <a:rPr sz="2400" spc="-5" dirty="0">
                <a:latin typeface="Calibri"/>
                <a:cs typeface="Calibri"/>
              </a:rPr>
              <a:t>рассуждение.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Calibri"/>
              <a:buAutoNum type="arabicParenR"/>
            </a:pPr>
            <a:endParaRPr sz="2350">
              <a:latin typeface="Calibri"/>
              <a:cs typeface="Calibri"/>
            </a:endParaRPr>
          </a:p>
          <a:p>
            <a:pPr marL="394970" indent="-314325">
              <a:lnSpc>
                <a:spcPct val="100000"/>
              </a:lnSpc>
              <a:buAutoNum type="arabicParenR"/>
              <a:tabLst>
                <a:tab pos="395605" algn="l"/>
              </a:tabLst>
            </a:pPr>
            <a:r>
              <a:rPr sz="2400" spc="-10" dirty="0">
                <a:latin typeface="Calibri"/>
                <a:cs typeface="Calibri"/>
              </a:rPr>
              <a:t>Предложение </a:t>
            </a:r>
            <a:r>
              <a:rPr sz="2400" dirty="0">
                <a:latin typeface="Calibri"/>
                <a:cs typeface="Calibri"/>
              </a:rPr>
              <a:t>45 </a:t>
            </a:r>
            <a:r>
              <a:rPr sz="2400" spc="-15" dirty="0">
                <a:latin typeface="Calibri"/>
                <a:cs typeface="Calibri"/>
              </a:rPr>
              <a:t>содержит </a:t>
            </a:r>
            <a:r>
              <a:rPr sz="2400" spc="-10" dirty="0">
                <a:latin typeface="Calibri"/>
                <a:cs typeface="Calibri"/>
              </a:rPr>
              <a:t>элементы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описания.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Борисова А.</a:t>
            </a:r>
            <a:r>
              <a:rPr spc="-80" dirty="0"/>
              <a:t> </a:t>
            </a:r>
            <a:r>
              <a:rPr dirty="0"/>
              <a:t>Х.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pc="-15" dirty="0"/>
              <a:t>Предложение </a:t>
            </a:r>
            <a:r>
              <a:rPr spc="-5" dirty="0"/>
              <a:t>8 </a:t>
            </a:r>
            <a:r>
              <a:rPr spc="-15" dirty="0"/>
              <a:t>подтверждает </a:t>
            </a:r>
            <a:r>
              <a:rPr spc="-10" dirty="0"/>
              <a:t>тезис,  </a:t>
            </a:r>
            <a:r>
              <a:rPr spc="-15" dirty="0"/>
              <a:t>сформулированный </a:t>
            </a:r>
            <a:r>
              <a:rPr spc="-5" dirty="0"/>
              <a:t>в </a:t>
            </a:r>
            <a:r>
              <a:rPr spc="-20" dirty="0"/>
              <a:t>предложении</a:t>
            </a:r>
            <a:r>
              <a:rPr spc="55" dirty="0"/>
              <a:t> </a:t>
            </a:r>
            <a:r>
              <a:rPr spc="-5" dirty="0"/>
              <a:t>7.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Борисова А.</a:t>
            </a:r>
            <a:r>
              <a:rPr spc="-80" dirty="0"/>
              <a:t> </a:t>
            </a:r>
            <a:r>
              <a:rPr dirty="0"/>
              <a:t>Х.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303" y="1802638"/>
            <a:ext cx="7844155" cy="4270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9435" indent="-340995">
              <a:lnSpc>
                <a:spcPts val="2735"/>
              </a:lnSpc>
              <a:spcBef>
                <a:spcPts val="100"/>
              </a:spcBef>
              <a:buSzPct val="95833"/>
              <a:buAutoNum type="arabicParenBoth" startAt="7"/>
              <a:tabLst>
                <a:tab pos="560070" algn="l"/>
              </a:tabLst>
            </a:pPr>
            <a:r>
              <a:rPr sz="2400" spc="-10" dirty="0">
                <a:latin typeface="Calibri"/>
                <a:cs typeface="Calibri"/>
              </a:rPr>
              <a:t>3атем автор, доказывая </a:t>
            </a:r>
            <a:r>
              <a:rPr sz="2400" spc="-5" dirty="0">
                <a:latin typeface="Calibri"/>
                <a:cs typeface="Calibri"/>
              </a:rPr>
              <a:t>тезис </a:t>
            </a:r>
            <a:r>
              <a:rPr sz="2400" dirty="0">
                <a:latin typeface="Calibri"/>
                <a:cs typeface="Calibri"/>
              </a:rPr>
              <a:t>о </a:t>
            </a:r>
            <a:r>
              <a:rPr sz="2400" spc="-15" dirty="0">
                <a:latin typeface="Calibri"/>
                <a:cs typeface="Calibri"/>
              </a:rPr>
              <a:t>том, </a:t>
            </a:r>
            <a:r>
              <a:rPr sz="2400" spc="-10" dirty="0">
                <a:latin typeface="Calibri"/>
                <a:cs typeface="Calibri"/>
              </a:rPr>
              <a:t>что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героическая</a:t>
            </a:r>
            <a:endParaRPr sz="2400">
              <a:latin typeface="Calibri"/>
              <a:cs typeface="Calibri"/>
            </a:endParaRPr>
          </a:p>
          <a:p>
            <a:pPr marL="219075">
              <a:lnSpc>
                <a:spcPts val="2595"/>
              </a:lnSpc>
            </a:pPr>
            <a:r>
              <a:rPr sz="2400" spc="-5" dirty="0">
                <a:latin typeface="Calibri"/>
                <a:cs typeface="Calibri"/>
              </a:rPr>
              <a:t>самоотверженность </a:t>
            </a:r>
            <a:r>
              <a:rPr sz="2400" spc="-10" dirty="0">
                <a:latin typeface="Calibri"/>
                <a:cs typeface="Calibri"/>
              </a:rPr>
              <a:t>порождена </a:t>
            </a:r>
            <a:r>
              <a:rPr sz="2400" dirty="0">
                <a:latin typeface="Calibri"/>
                <a:cs typeface="Calibri"/>
              </a:rPr>
              <a:t>не </a:t>
            </a:r>
            <a:r>
              <a:rPr sz="2400" spc="-15" dirty="0">
                <a:latin typeface="Calibri"/>
                <a:cs typeface="Calibri"/>
              </a:rPr>
              <a:t>благородством, как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это</a:t>
            </a:r>
            <a:endParaRPr sz="2400">
              <a:latin typeface="Calibri"/>
              <a:cs typeface="Calibri"/>
            </a:endParaRPr>
          </a:p>
          <a:p>
            <a:pPr marL="219075" marR="530225">
              <a:lnSpc>
                <a:spcPts val="2590"/>
              </a:lnSpc>
              <a:spcBef>
                <a:spcPts val="185"/>
              </a:spcBef>
            </a:pPr>
            <a:r>
              <a:rPr sz="2400" spc="-5" dirty="0">
                <a:latin typeface="Calibri"/>
                <a:cs typeface="Calibri"/>
              </a:rPr>
              <a:t>принято </a:t>
            </a:r>
            <a:r>
              <a:rPr sz="2400" spc="-10" dirty="0">
                <a:latin typeface="Calibri"/>
                <a:cs typeface="Calibri"/>
              </a:rPr>
              <a:t>думать, </a:t>
            </a:r>
            <a:r>
              <a:rPr sz="2400" dirty="0">
                <a:latin typeface="Calibri"/>
                <a:cs typeface="Calibri"/>
              </a:rPr>
              <a:t>а </a:t>
            </a:r>
            <a:r>
              <a:rPr sz="2400" spc="-5" dirty="0">
                <a:latin typeface="Calibri"/>
                <a:cs typeface="Calibri"/>
              </a:rPr>
              <a:t>неразвитостью </a:t>
            </a:r>
            <a:r>
              <a:rPr sz="2400" spc="-10" dirty="0">
                <a:latin typeface="Calibri"/>
                <a:cs typeface="Calibri"/>
              </a:rPr>
              <a:t>личностного </a:t>
            </a:r>
            <a:r>
              <a:rPr sz="2400" dirty="0">
                <a:latin typeface="Calibri"/>
                <a:cs typeface="Calibri"/>
              </a:rPr>
              <a:t>начала,  </a:t>
            </a:r>
            <a:r>
              <a:rPr sz="2400" spc="-15" dirty="0">
                <a:latin typeface="Calibri"/>
                <a:cs typeface="Calibri"/>
              </a:rPr>
              <a:t>приводит </a:t>
            </a:r>
            <a:r>
              <a:rPr sz="2400" spc="-5" dirty="0">
                <a:latin typeface="Calibri"/>
                <a:cs typeface="Calibri"/>
              </a:rPr>
              <a:t>выдержки </a:t>
            </a:r>
            <a:r>
              <a:rPr sz="2400" dirty="0">
                <a:latin typeface="Calibri"/>
                <a:cs typeface="Calibri"/>
              </a:rPr>
              <a:t>из </a:t>
            </a:r>
            <a:r>
              <a:rPr sz="2400" spc="-5" dirty="0">
                <a:latin typeface="Calibri"/>
                <a:cs typeface="Calibri"/>
              </a:rPr>
              <a:t>прощального </a:t>
            </a:r>
            <a:r>
              <a:rPr sz="2400" dirty="0">
                <a:latin typeface="Calibri"/>
                <a:cs typeface="Calibri"/>
              </a:rPr>
              <a:t>письма </a:t>
            </a:r>
            <a:r>
              <a:rPr sz="2400" spc="-40" dirty="0">
                <a:latin typeface="Calibri"/>
                <a:cs typeface="Calibri"/>
              </a:rPr>
              <a:t>Ульяны  </a:t>
            </a:r>
            <a:r>
              <a:rPr sz="2400" spc="-25" dirty="0">
                <a:latin typeface="Calibri"/>
                <a:cs typeface="Calibri"/>
              </a:rPr>
              <a:t>Громовой.</a:t>
            </a:r>
            <a:endParaRPr sz="2400">
              <a:latin typeface="Calibri"/>
              <a:cs typeface="Calibri"/>
            </a:endParaRPr>
          </a:p>
          <a:p>
            <a:pPr marL="219075" marR="222250" indent="68580">
              <a:lnSpc>
                <a:spcPts val="2590"/>
              </a:lnSpc>
              <a:spcBef>
                <a:spcPts val="810"/>
              </a:spcBef>
              <a:buSzPct val="95833"/>
              <a:buAutoNum type="arabicParenBoth" startAt="8"/>
              <a:tabLst>
                <a:tab pos="629285" algn="l"/>
              </a:tabLst>
            </a:pPr>
            <a:r>
              <a:rPr sz="2400" dirty="0">
                <a:latin typeface="Calibri"/>
                <a:cs typeface="Calibri"/>
              </a:rPr>
              <a:t>Эта </a:t>
            </a:r>
            <a:r>
              <a:rPr sz="2400" spc="-10" dirty="0">
                <a:latin typeface="Calibri"/>
                <a:cs typeface="Calibri"/>
              </a:rPr>
              <a:t>девушка </a:t>
            </a:r>
            <a:r>
              <a:rPr sz="2400" dirty="0">
                <a:latin typeface="Calibri"/>
                <a:cs typeface="Calibri"/>
              </a:rPr>
              <a:t>во </a:t>
            </a:r>
            <a:r>
              <a:rPr sz="2400" spc="-5" dirty="0">
                <a:latin typeface="Calibri"/>
                <a:cs typeface="Calibri"/>
              </a:rPr>
              <a:t>время </a:t>
            </a:r>
            <a:r>
              <a:rPr sz="2400" spc="-15" dirty="0">
                <a:latin typeface="Calibri"/>
                <a:cs typeface="Calibri"/>
              </a:rPr>
              <a:t>Великой </a:t>
            </a:r>
            <a:r>
              <a:rPr sz="2400" spc="-5" dirty="0">
                <a:latin typeface="Calibri"/>
                <a:cs typeface="Calibri"/>
              </a:rPr>
              <a:t>Отечественной </a:t>
            </a:r>
            <a:r>
              <a:rPr sz="2400" dirty="0">
                <a:latin typeface="Calibri"/>
                <a:cs typeface="Calibri"/>
              </a:rPr>
              <a:t>войны  стала </a:t>
            </a:r>
            <a:r>
              <a:rPr sz="2400" spc="-20" dirty="0">
                <a:latin typeface="Calibri"/>
                <a:cs typeface="Calibri"/>
              </a:rPr>
              <a:t>одним </a:t>
            </a:r>
            <a:r>
              <a:rPr sz="2400" dirty="0">
                <a:latin typeface="Calibri"/>
                <a:cs typeface="Calibri"/>
              </a:rPr>
              <a:t>из </a:t>
            </a:r>
            <a:r>
              <a:rPr sz="2400" spc="-20" dirty="0">
                <a:latin typeface="Calibri"/>
                <a:cs typeface="Calibri"/>
              </a:rPr>
              <a:t>руководителей подпольной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организации</a:t>
            </a:r>
            <a:endParaRPr sz="2400">
              <a:latin typeface="Calibri"/>
              <a:cs typeface="Calibri"/>
            </a:endParaRPr>
          </a:p>
          <a:p>
            <a:pPr marL="219075" marR="867410">
              <a:lnSpc>
                <a:spcPts val="2590"/>
              </a:lnSpc>
              <a:spcBef>
                <a:spcPts val="5"/>
              </a:spcBef>
            </a:pPr>
            <a:r>
              <a:rPr sz="2400" spc="-25" dirty="0">
                <a:latin typeface="Calibri"/>
                <a:cs typeface="Calibri"/>
              </a:rPr>
              <a:t>«Молодая </a:t>
            </a:r>
            <a:r>
              <a:rPr sz="2400" spc="-10" dirty="0">
                <a:latin typeface="Calibri"/>
                <a:cs typeface="Calibri"/>
              </a:rPr>
              <a:t>гвардия», </a:t>
            </a:r>
            <a:r>
              <a:rPr sz="2400" spc="-25" dirty="0">
                <a:latin typeface="Calibri"/>
                <a:cs typeface="Calibri"/>
              </a:rPr>
              <a:t>куда </a:t>
            </a:r>
            <a:r>
              <a:rPr sz="2400" spc="-20" dirty="0">
                <a:latin typeface="Calibri"/>
                <a:cs typeface="Calibri"/>
              </a:rPr>
              <a:t>входили люди, </a:t>
            </a:r>
            <a:r>
              <a:rPr sz="2400" spc="-5" dirty="0">
                <a:latin typeface="Calibri"/>
                <a:cs typeface="Calibri"/>
              </a:rPr>
              <a:t>многим </a:t>
            </a:r>
            <a:r>
              <a:rPr sz="2400" dirty="0">
                <a:latin typeface="Calibri"/>
                <a:cs typeface="Calibri"/>
              </a:rPr>
              <a:t>из  </a:t>
            </a:r>
            <a:r>
              <a:rPr sz="2400" spc="-15" dirty="0">
                <a:latin typeface="Calibri"/>
                <a:cs typeface="Calibri"/>
              </a:rPr>
              <a:t>которых </a:t>
            </a:r>
            <a:r>
              <a:rPr sz="2400" dirty="0">
                <a:latin typeface="Calibri"/>
                <a:cs typeface="Calibri"/>
              </a:rPr>
              <a:t>не было и </a:t>
            </a:r>
            <a:r>
              <a:rPr sz="2400" spc="-5" dirty="0">
                <a:latin typeface="Calibri"/>
                <a:cs typeface="Calibri"/>
              </a:rPr>
              <a:t>двадцати</a:t>
            </a:r>
            <a:r>
              <a:rPr sz="2400" spc="-35" dirty="0">
                <a:latin typeface="Calibri"/>
                <a:cs typeface="Calibri"/>
              </a:rPr>
              <a:t> лет.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00">
              <a:latin typeface="Calibri"/>
              <a:cs typeface="Calibri"/>
            </a:endParaRPr>
          </a:p>
          <a:p>
            <a:pPr marL="12700" marR="1416685">
              <a:lnSpc>
                <a:spcPct val="100000"/>
              </a:lnSpc>
              <a:spcBef>
                <a:spcPts val="5"/>
              </a:spcBef>
            </a:pPr>
            <a:r>
              <a:rPr sz="2400" b="1" spc="-25" dirty="0">
                <a:latin typeface="Calibri"/>
                <a:cs typeface="Calibri"/>
              </a:rPr>
              <a:t>Нет, </a:t>
            </a:r>
            <a:r>
              <a:rPr sz="2400" b="1" dirty="0">
                <a:latin typeface="Calibri"/>
                <a:cs typeface="Calibri"/>
              </a:rPr>
              <a:t>8 </a:t>
            </a:r>
            <a:r>
              <a:rPr sz="2400" b="1" spc="-15" dirty="0">
                <a:latin typeface="Calibri"/>
                <a:cs typeface="Calibri"/>
              </a:rPr>
              <a:t>предложение </a:t>
            </a:r>
            <a:r>
              <a:rPr sz="2400" b="1" spc="-20" dirty="0">
                <a:latin typeface="Calibri"/>
                <a:cs typeface="Calibri"/>
              </a:rPr>
              <a:t>даже </a:t>
            </a:r>
            <a:r>
              <a:rPr sz="2400" b="1" spc="-5" dirty="0">
                <a:latin typeface="Calibri"/>
                <a:cs typeface="Calibri"/>
              </a:rPr>
              <a:t>противоречит смыслу  </a:t>
            </a:r>
            <a:r>
              <a:rPr sz="2400" b="1" spc="-15" dirty="0">
                <a:latin typeface="Calibri"/>
                <a:cs typeface="Calibri"/>
              </a:rPr>
              <a:t>предложения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7.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757504"/>
            <a:ext cx="7620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В </a:t>
            </a:r>
            <a:r>
              <a:rPr spc="-20" dirty="0"/>
              <a:t>предложении </a:t>
            </a:r>
            <a:r>
              <a:rPr spc="-5" dirty="0"/>
              <a:t>10 </a:t>
            </a:r>
            <a:r>
              <a:rPr spc="-15" dirty="0"/>
              <a:t>представлено</a:t>
            </a:r>
            <a:r>
              <a:rPr spc="155" dirty="0"/>
              <a:t> </a:t>
            </a:r>
            <a:r>
              <a:rPr spc="-10" dirty="0"/>
              <a:t>повествование.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Борисова А.</a:t>
            </a:r>
            <a:r>
              <a:rPr spc="-80" dirty="0"/>
              <a:t> </a:t>
            </a:r>
            <a:r>
              <a:rPr dirty="0"/>
              <a:t>Х.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3262" y="1802638"/>
            <a:ext cx="741172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(10)Фашисты схватили </a:t>
            </a:r>
            <a:r>
              <a:rPr sz="2400" spc="-20" dirty="0">
                <a:latin typeface="Calibri"/>
                <a:cs typeface="Calibri"/>
              </a:rPr>
              <a:t>подпольщиков, </a:t>
            </a:r>
            <a:r>
              <a:rPr sz="2400" spc="-5" dirty="0">
                <a:latin typeface="Calibri"/>
                <a:cs typeface="Calibri"/>
              </a:rPr>
              <a:t>изуверски пытали  </a:t>
            </a:r>
            <a:r>
              <a:rPr sz="2400" dirty="0">
                <a:latin typeface="Calibri"/>
                <a:cs typeface="Calibri"/>
              </a:rPr>
              <a:t>их, а </a:t>
            </a:r>
            <a:r>
              <a:rPr sz="2400" spc="-15" dirty="0">
                <a:latin typeface="Calibri"/>
                <a:cs typeface="Calibri"/>
              </a:rPr>
              <a:t>потом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казнили.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8509" y="5353913"/>
            <a:ext cx="664273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Да, </a:t>
            </a:r>
            <a:r>
              <a:rPr sz="2400" b="1" spc="-15" dirty="0">
                <a:latin typeface="Calibri"/>
                <a:cs typeface="Calibri"/>
              </a:rPr>
              <a:t>это </a:t>
            </a:r>
            <a:r>
              <a:rPr sz="2400" b="1" spc="-5" dirty="0">
                <a:latin typeface="Calibri"/>
                <a:cs typeface="Calibri"/>
              </a:rPr>
              <a:t>повествование, </a:t>
            </a:r>
            <a:r>
              <a:rPr sz="2400" b="1" dirty="0">
                <a:latin typeface="Calibri"/>
                <a:cs typeface="Calibri"/>
              </a:rPr>
              <a:t>так </a:t>
            </a:r>
            <a:r>
              <a:rPr sz="2400" b="1" spc="-15" dirty="0">
                <a:latin typeface="Calibri"/>
                <a:cs typeface="Calibri"/>
              </a:rPr>
              <a:t>как главная </a:t>
            </a:r>
            <a:r>
              <a:rPr sz="2400" b="1" spc="-5" dirty="0">
                <a:latin typeface="Calibri"/>
                <a:cs typeface="Calibri"/>
              </a:rPr>
              <a:t>часть речи  </a:t>
            </a:r>
            <a:r>
              <a:rPr sz="2400" b="1" spc="-10" dirty="0">
                <a:latin typeface="Calibri"/>
                <a:cs typeface="Calibri"/>
              </a:rPr>
              <a:t>здесь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глагол.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757504"/>
            <a:ext cx="735710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В </a:t>
            </a:r>
            <a:r>
              <a:rPr spc="-20" dirty="0"/>
              <a:t>предложении </a:t>
            </a:r>
            <a:r>
              <a:rPr spc="-5" dirty="0"/>
              <a:t>21 </a:t>
            </a:r>
            <a:r>
              <a:rPr spc="-15" dirty="0"/>
              <a:t>представлено</a:t>
            </a:r>
            <a:r>
              <a:rPr spc="120" dirty="0"/>
              <a:t> </a:t>
            </a:r>
            <a:r>
              <a:rPr spc="-10" dirty="0"/>
              <a:t>рассуждение.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Борисова А.</a:t>
            </a:r>
            <a:r>
              <a:rPr spc="-80" dirty="0"/>
              <a:t> </a:t>
            </a:r>
            <a:r>
              <a:rPr dirty="0"/>
              <a:t>Х.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3262" y="1802638"/>
            <a:ext cx="7254875" cy="13792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15" dirty="0">
                <a:latin typeface="Calibri"/>
                <a:cs typeface="Calibri"/>
              </a:rPr>
              <a:t>(21)Согласен, </a:t>
            </a:r>
            <a:r>
              <a:rPr sz="2400" spc="-10" dirty="0">
                <a:latin typeface="Calibri"/>
                <a:cs typeface="Calibri"/>
              </a:rPr>
              <a:t>что каждый человек </a:t>
            </a:r>
            <a:r>
              <a:rPr sz="2400" spc="-5" dirty="0">
                <a:latin typeface="Calibri"/>
                <a:cs typeface="Calibri"/>
              </a:rPr>
              <a:t>имеет </a:t>
            </a:r>
            <a:r>
              <a:rPr sz="2400" dirty="0">
                <a:latin typeface="Calibri"/>
                <a:cs typeface="Calibri"/>
              </a:rPr>
              <a:t>право на свою  </a:t>
            </a:r>
            <a:r>
              <a:rPr sz="2400" spc="-10" dirty="0">
                <a:latin typeface="Calibri"/>
                <a:cs typeface="Calibri"/>
              </a:rPr>
              <a:t>точку </a:t>
            </a:r>
            <a:r>
              <a:rPr sz="2400" dirty="0">
                <a:latin typeface="Calibri"/>
                <a:cs typeface="Calibri"/>
              </a:rPr>
              <a:t>зрения, знаю, </a:t>
            </a:r>
            <a:r>
              <a:rPr sz="2400" spc="-10" dirty="0">
                <a:latin typeface="Calibri"/>
                <a:cs typeface="Calibri"/>
              </a:rPr>
              <a:t>что злейшим </a:t>
            </a:r>
            <a:r>
              <a:rPr sz="2400" spc="-5" dirty="0">
                <a:latin typeface="Calibri"/>
                <a:cs typeface="Calibri"/>
              </a:rPr>
              <a:t>врагом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всякого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415"/>
              </a:lnSpc>
            </a:pPr>
            <a:r>
              <a:rPr sz="2400" spc="-5" dirty="0">
                <a:latin typeface="Calibri"/>
                <a:cs typeface="Calibri"/>
              </a:rPr>
              <a:t>прогресса </a:t>
            </a:r>
            <a:r>
              <a:rPr sz="2400" spc="-10" dirty="0">
                <a:latin typeface="Calibri"/>
                <a:cs typeface="Calibri"/>
              </a:rPr>
              <a:t>являются </a:t>
            </a:r>
            <a:r>
              <a:rPr sz="2400" dirty="0">
                <a:latin typeface="Calibri"/>
                <a:cs typeface="Calibri"/>
              </a:rPr>
              <a:t>не критики, а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твердокаменные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</a:pPr>
            <a:r>
              <a:rPr sz="2400" spc="-10" dirty="0">
                <a:latin typeface="Calibri"/>
                <a:cs typeface="Calibri"/>
              </a:rPr>
              <a:t>«сторонники».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0219" y="5336235"/>
            <a:ext cx="76987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Да, </a:t>
            </a:r>
            <a:r>
              <a:rPr sz="2400" b="1" spc="-15" dirty="0">
                <a:latin typeface="Calibri"/>
                <a:cs typeface="Calibri"/>
              </a:rPr>
              <a:t>это </a:t>
            </a:r>
            <a:r>
              <a:rPr sz="2400" b="1" spc="-10" dirty="0">
                <a:latin typeface="Calibri"/>
                <a:cs typeface="Calibri"/>
              </a:rPr>
              <a:t>рассуждение, </a:t>
            </a:r>
            <a:r>
              <a:rPr sz="2400" b="1" dirty="0">
                <a:latin typeface="Calibri"/>
                <a:cs typeface="Calibri"/>
              </a:rPr>
              <a:t>так </a:t>
            </a:r>
            <a:r>
              <a:rPr sz="2400" b="1" spc="-15" dirty="0">
                <a:latin typeface="Calibri"/>
                <a:cs typeface="Calibri"/>
              </a:rPr>
              <a:t>как </a:t>
            </a:r>
            <a:r>
              <a:rPr sz="2400" b="1" spc="-10" dirty="0">
                <a:latin typeface="Calibri"/>
                <a:cs typeface="Calibri"/>
              </a:rPr>
              <a:t>здесь </a:t>
            </a:r>
            <a:r>
              <a:rPr sz="2400" b="1" spc="-5" dirty="0">
                <a:latin typeface="Calibri"/>
                <a:cs typeface="Calibri"/>
              </a:rPr>
              <a:t>есть </a:t>
            </a:r>
            <a:r>
              <a:rPr sz="2400" b="1" dirty="0">
                <a:latin typeface="Calibri"/>
                <a:cs typeface="Calibri"/>
              </a:rPr>
              <a:t>союз </a:t>
            </a:r>
            <a:r>
              <a:rPr sz="2400" b="1" spc="-10" dirty="0">
                <a:latin typeface="Calibri"/>
                <a:cs typeface="Calibri"/>
              </a:rPr>
              <a:t>что, картина  </a:t>
            </a:r>
            <a:r>
              <a:rPr sz="2400" b="1" spc="-5" dirty="0">
                <a:latin typeface="Calibri"/>
                <a:cs typeface="Calibri"/>
              </a:rPr>
              <a:t>не</a:t>
            </a:r>
            <a:r>
              <a:rPr sz="2400" b="1" spc="-10" dirty="0">
                <a:latin typeface="Calibri"/>
                <a:cs typeface="Calibri"/>
              </a:rPr>
              <a:t> движется.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757504"/>
            <a:ext cx="717930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В </a:t>
            </a:r>
            <a:r>
              <a:rPr spc="-20" dirty="0"/>
              <a:t>предложении </a:t>
            </a:r>
            <a:r>
              <a:rPr spc="-5" dirty="0"/>
              <a:t>3 </a:t>
            </a:r>
            <a:r>
              <a:rPr spc="-15" dirty="0"/>
              <a:t>представлено</a:t>
            </a:r>
            <a:r>
              <a:rPr spc="85" dirty="0"/>
              <a:t> </a:t>
            </a:r>
            <a:r>
              <a:rPr spc="-5" dirty="0"/>
              <a:t>рассуждение.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Борисова А.</a:t>
            </a:r>
            <a:r>
              <a:rPr spc="-80" dirty="0"/>
              <a:t> </a:t>
            </a:r>
            <a:r>
              <a:rPr dirty="0"/>
              <a:t>Х.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2225" marR="5080">
              <a:lnSpc>
                <a:spcPct val="90000"/>
              </a:lnSpc>
              <a:spcBef>
                <a:spcPts val="385"/>
              </a:spcBef>
            </a:pPr>
            <a:r>
              <a:rPr spc="-15" dirty="0"/>
              <a:t>(З)Одно дело, </a:t>
            </a:r>
            <a:r>
              <a:rPr spc="-35" dirty="0"/>
              <a:t>когда </a:t>
            </a:r>
            <a:r>
              <a:rPr spc="-5" dirty="0"/>
              <a:t>мы </a:t>
            </a:r>
            <a:r>
              <a:rPr spc="-10" dirty="0"/>
              <a:t>говорим </a:t>
            </a:r>
            <a:r>
              <a:rPr dirty="0"/>
              <a:t>о </a:t>
            </a:r>
            <a:r>
              <a:rPr spc="-10" dirty="0"/>
              <a:t>безгласной </a:t>
            </a:r>
            <a:r>
              <a:rPr spc="-5" dirty="0"/>
              <a:t>рыбе </a:t>
            </a:r>
            <a:r>
              <a:rPr dirty="0"/>
              <a:t>или о  неспособном </a:t>
            </a:r>
            <a:r>
              <a:rPr spc="-10" dirty="0"/>
              <a:t>летать </a:t>
            </a:r>
            <a:r>
              <a:rPr spc="-5" dirty="0"/>
              <a:t>пресмыкающемся, </a:t>
            </a:r>
            <a:r>
              <a:rPr dirty="0"/>
              <a:t>и </a:t>
            </a:r>
            <a:r>
              <a:rPr spc="-10" dirty="0"/>
              <a:t>другое </a:t>
            </a:r>
            <a:r>
              <a:rPr spc="-15" dirty="0"/>
              <a:t>дело,  </a:t>
            </a:r>
            <a:r>
              <a:rPr spc="-35" dirty="0"/>
              <a:t>когда </a:t>
            </a:r>
            <a:r>
              <a:rPr dirty="0"/>
              <a:t>у </a:t>
            </a:r>
            <a:r>
              <a:rPr spc="-15" dirty="0"/>
              <a:t>некоторых </a:t>
            </a:r>
            <a:r>
              <a:rPr spc="-25" dirty="0"/>
              <a:t>людей </a:t>
            </a:r>
            <a:r>
              <a:rPr spc="-5" dirty="0"/>
              <a:t>обнаруживается </a:t>
            </a:r>
            <a:r>
              <a:rPr spc="-15" dirty="0"/>
              <a:t>полная </a:t>
            </a:r>
            <a:r>
              <a:rPr spc="-10" dirty="0"/>
              <a:t>атрофия  тех </a:t>
            </a:r>
            <a:r>
              <a:rPr spc="-5" dirty="0"/>
              <a:t>способностей, </a:t>
            </a:r>
            <a:r>
              <a:rPr spc="-15" dirty="0"/>
              <a:t>которые, </a:t>
            </a:r>
            <a:r>
              <a:rPr spc="-10" dirty="0"/>
              <a:t>казалось </a:t>
            </a:r>
            <a:r>
              <a:rPr dirty="0"/>
              <a:t>бы,</a:t>
            </a:r>
            <a:r>
              <a:rPr spc="-30" dirty="0"/>
              <a:t> </a:t>
            </a:r>
            <a:r>
              <a:rPr dirty="0"/>
              <a:t>свойственны</a:t>
            </a:r>
          </a:p>
          <a:p>
            <a:pPr marL="22225">
              <a:lnSpc>
                <a:spcPts val="2590"/>
              </a:lnSpc>
            </a:pPr>
            <a:r>
              <a:rPr spc="-10" dirty="0"/>
              <a:t>человеку </a:t>
            </a:r>
            <a:r>
              <a:rPr dirty="0"/>
              <a:t>по самой </a:t>
            </a:r>
            <a:r>
              <a:rPr spc="-10" dirty="0"/>
              <a:t>его</a:t>
            </a:r>
            <a:r>
              <a:rPr spc="-50" dirty="0"/>
              <a:t> </a:t>
            </a:r>
            <a:r>
              <a:rPr spc="-5" dirty="0"/>
              <a:t>сути.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6303" y="5495035"/>
            <a:ext cx="74993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64180" algn="l"/>
              </a:tabLst>
            </a:pPr>
            <a:r>
              <a:rPr sz="2400" b="1" dirty="0">
                <a:latin typeface="Calibri"/>
                <a:cs typeface="Calibri"/>
              </a:rPr>
              <a:t>Да, </a:t>
            </a:r>
            <a:r>
              <a:rPr sz="2400" b="1" spc="-15" dirty="0">
                <a:latin typeface="Calibri"/>
                <a:cs typeface="Calibri"/>
              </a:rPr>
              <a:t>это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рассуждение,	</a:t>
            </a: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10" dirty="0">
                <a:latin typeface="Calibri"/>
                <a:cs typeface="Calibri"/>
              </a:rPr>
              <a:t>котором </a:t>
            </a:r>
            <a:r>
              <a:rPr sz="2400" b="1" spc="-5" dirty="0">
                <a:latin typeface="Calibri"/>
                <a:cs typeface="Calibri"/>
              </a:rPr>
              <a:t>сопоставляются рыба</a:t>
            </a:r>
            <a:r>
              <a:rPr sz="2400" b="1" spc="-10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Calibri"/>
                <a:cs typeface="Calibri"/>
              </a:rPr>
              <a:t>человек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339" y="1425905"/>
            <a:ext cx="729551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A1A1A"/>
                </a:solidFill>
                <a:latin typeface="Calibri"/>
                <a:cs typeface="Calibri"/>
              </a:rPr>
              <a:t>Задание </a:t>
            </a:r>
            <a:r>
              <a:rPr sz="2400" b="1" dirty="0">
                <a:solidFill>
                  <a:srgbClr val="1A1A1A"/>
                </a:solidFill>
                <a:latin typeface="Calibri"/>
                <a:cs typeface="Calibri"/>
              </a:rPr>
              <a:t>23 </a:t>
            </a:r>
            <a:r>
              <a:rPr sz="2400" b="1" spc="-5" dirty="0">
                <a:solidFill>
                  <a:srgbClr val="1A1A1A"/>
                </a:solidFill>
                <a:latin typeface="Calibri"/>
                <a:cs typeface="Calibri"/>
              </a:rPr>
              <a:t>проверяет знания по</a:t>
            </a:r>
            <a:r>
              <a:rPr sz="2400" b="1" spc="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1A1A1A"/>
                </a:solidFill>
                <a:latin typeface="Calibri"/>
                <a:cs typeface="Calibri"/>
              </a:rPr>
              <a:t>темам: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1A1A1A"/>
                </a:solidFill>
                <a:latin typeface="Calibri"/>
                <a:cs typeface="Calibri"/>
              </a:rPr>
              <a:t>-Повествование, описание, рассуждения </a:t>
            </a:r>
            <a:r>
              <a:rPr sz="2400" spc="-15" dirty="0">
                <a:solidFill>
                  <a:srgbClr val="1A1A1A"/>
                </a:solidFill>
                <a:latin typeface="Calibri"/>
                <a:cs typeface="Calibri"/>
              </a:rPr>
              <a:t>как </a:t>
            </a:r>
            <a:r>
              <a:rPr sz="2400" spc="-10" dirty="0">
                <a:solidFill>
                  <a:srgbClr val="1A1A1A"/>
                </a:solidFill>
                <a:latin typeface="Calibri"/>
                <a:cs typeface="Calibri"/>
              </a:rPr>
              <a:t>типы</a:t>
            </a:r>
            <a:r>
              <a:rPr sz="2400" spc="4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A1A1A"/>
                </a:solidFill>
                <a:latin typeface="Calibri"/>
                <a:cs typeface="Calibri"/>
              </a:rPr>
              <a:t>речи.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alibri"/>
              <a:cs typeface="Calibri"/>
            </a:endParaRPr>
          </a:p>
          <a:p>
            <a:pPr marL="12700" marR="407670">
              <a:lnSpc>
                <a:spcPct val="100000"/>
              </a:lnSpc>
            </a:pPr>
            <a:r>
              <a:rPr sz="2400" dirty="0">
                <a:solidFill>
                  <a:srgbClr val="1A1A1A"/>
                </a:solidFill>
                <a:latin typeface="Calibri"/>
                <a:cs typeface="Calibri"/>
              </a:rPr>
              <a:t>-Логические </a:t>
            </a:r>
            <a:r>
              <a:rPr sz="2400" spc="-10" dirty="0">
                <a:solidFill>
                  <a:srgbClr val="1A1A1A"/>
                </a:solidFill>
                <a:latin typeface="Calibri"/>
                <a:cs typeface="Calibri"/>
              </a:rPr>
              <a:t>связи </a:t>
            </a:r>
            <a:r>
              <a:rPr sz="2400" spc="-15" dirty="0">
                <a:solidFill>
                  <a:srgbClr val="1A1A1A"/>
                </a:solidFill>
                <a:latin typeface="Calibri"/>
                <a:cs typeface="Calibri"/>
              </a:rPr>
              <a:t>между </a:t>
            </a:r>
            <a:r>
              <a:rPr sz="2400" spc="-10" dirty="0">
                <a:solidFill>
                  <a:srgbClr val="1A1A1A"/>
                </a:solidFill>
                <a:latin typeface="Calibri"/>
                <a:cs typeface="Calibri"/>
              </a:rPr>
              <a:t>предложениями </a:t>
            </a:r>
            <a:r>
              <a:rPr sz="2400" spc="-5" dirty="0">
                <a:solidFill>
                  <a:srgbClr val="1A1A1A"/>
                </a:solidFill>
                <a:latin typeface="Calibri"/>
                <a:cs typeface="Calibri"/>
              </a:rPr>
              <a:t>(причина,  пояснение, следствие, </a:t>
            </a:r>
            <a:r>
              <a:rPr sz="2400" spc="-15" dirty="0">
                <a:solidFill>
                  <a:srgbClr val="1A1A1A"/>
                </a:solidFill>
                <a:latin typeface="Calibri"/>
                <a:cs typeface="Calibri"/>
              </a:rPr>
              <a:t>дополнение </a:t>
            </a:r>
            <a:r>
              <a:rPr sz="2400" dirty="0">
                <a:solidFill>
                  <a:srgbClr val="1A1A1A"/>
                </a:solidFill>
                <a:latin typeface="Calibri"/>
                <a:cs typeface="Calibri"/>
              </a:rPr>
              <a:t>и</a:t>
            </a:r>
            <a:r>
              <a:rPr sz="2400" spc="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1A1A1A"/>
                </a:solidFill>
                <a:latin typeface="Calibri"/>
                <a:cs typeface="Calibri"/>
              </a:rPr>
              <a:t>т.д.)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Борисова А.</a:t>
            </a:r>
            <a:r>
              <a:rPr spc="-80" dirty="0"/>
              <a:t> </a:t>
            </a:r>
            <a:r>
              <a:rPr dirty="0"/>
              <a:t>Х.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2157" y="11048"/>
            <a:ext cx="57137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solidFill>
                  <a:srgbClr val="C00000"/>
                </a:solidFill>
              </a:rPr>
              <a:t>Алгоритм выполнения </a:t>
            </a:r>
            <a:r>
              <a:rPr sz="3000" spc="-5" dirty="0">
                <a:solidFill>
                  <a:srgbClr val="C00000"/>
                </a:solidFill>
              </a:rPr>
              <a:t>задания</a:t>
            </a:r>
            <a:r>
              <a:rPr sz="3000" dirty="0">
                <a:solidFill>
                  <a:srgbClr val="C00000"/>
                </a:solidFill>
              </a:rPr>
              <a:t> 23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4212463" y="6451498"/>
            <a:ext cx="7200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888888"/>
                </a:solidFill>
                <a:latin typeface="Calibri"/>
                <a:cs typeface="Calibri"/>
              </a:rPr>
              <a:t>Борисова А.</a:t>
            </a:r>
            <a:r>
              <a:rPr sz="900" spc="-8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888888"/>
                </a:solidFill>
                <a:latin typeface="Calibri"/>
                <a:cs typeface="Calibri"/>
              </a:rPr>
              <a:t>Х.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601" y="552653"/>
            <a:ext cx="8844915" cy="551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78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38760" algn="l"/>
              </a:tabLst>
            </a:pPr>
            <a:r>
              <a:rPr sz="1800" spc="-10" dirty="0">
                <a:latin typeface="Calibri"/>
                <a:cs typeface="Calibri"/>
              </a:rPr>
              <a:t>Внимательно </a:t>
            </a:r>
            <a:r>
              <a:rPr sz="1800" spc="-5" dirty="0">
                <a:latin typeface="Calibri"/>
                <a:cs typeface="Calibri"/>
              </a:rPr>
              <a:t>прочитайте </a:t>
            </a:r>
            <a:r>
              <a:rPr sz="1800" spc="-10" dirty="0">
                <a:latin typeface="Calibri"/>
                <a:cs typeface="Calibri"/>
              </a:rPr>
              <a:t>формулировку </a:t>
            </a:r>
            <a:r>
              <a:rPr sz="1800" spc="-5" dirty="0">
                <a:latin typeface="Calibri"/>
                <a:cs typeface="Calibri"/>
              </a:rPr>
              <a:t>задания.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качестве </a:t>
            </a:r>
            <a:r>
              <a:rPr sz="1800" spc="-10" dirty="0">
                <a:latin typeface="Calibri"/>
                <a:cs typeface="Calibri"/>
              </a:rPr>
              <a:t>ответов </a:t>
            </a:r>
            <a:r>
              <a:rPr sz="1800" spc="-15" dirty="0">
                <a:latin typeface="Calibri"/>
                <a:cs typeface="Calibri"/>
              </a:rPr>
              <a:t>необходимо  </a:t>
            </a:r>
            <a:r>
              <a:rPr sz="1800" dirty="0">
                <a:latin typeface="Calibri"/>
                <a:cs typeface="Calibri"/>
              </a:rPr>
              <a:t>выбрать </a:t>
            </a:r>
            <a:r>
              <a:rPr sz="1800" spc="-5" dirty="0">
                <a:latin typeface="Calibri"/>
                <a:cs typeface="Calibri"/>
              </a:rPr>
              <a:t>ВЕРНЫЕ </a:t>
            </a:r>
            <a:r>
              <a:rPr sz="1800" dirty="0">
                <a:latin typeface="Calibri"/>
                <a:cs typeface="Calibri"/>
              </a:rPr>
              <a:t>или </a:t>
            </a:r>
            <a:r>
              <a:rPr sz="1800" spc="-10" dirty="0">
                <a:latin typeface="Calibri"/>
                <a:cs typeface="Calibri"/>
              </a:rPr>
              <a:t>ОШИБОЧНЫЕ </a:t>
            </a:r>
            <a:r>
              <a:rPr sz="1800" spc="-5" dirty="0">
                <a:latin typeface="Calibri"/>
                <a:cs typeface="Calibri"/>
              </a:rPr>
              <a:t>утверждения. </a:t>
            </a:r>
            <a:r>
              <a:rPr sz="1800" spc="-10" dirty="0">
                <a:latin typeface="Calibri"/>
                <a:cs typeface="Calibri"/>
              </a:rPr>
              <a:t>Чтобы </a:t>
            </a:r>
            <a:r>
              <a:rPr sz="1800" dirty="0">
                <a:latin typeface="Calibri"/>
                <a:cs typeface="Calibri"/>
              </a:rPr>
              <a:t>не перепутать </a:t>
            </a:r>
            <a:r>
              <a:rPr sz="1800" spc="-10" dirty="0">
                <a:latin typeface="Calibri"/>
                <a:cs typeface="Calibri"/>
              </a:rPr>
              <a:t>ответы, советуем  </a:t>
            </a:r>
            <a:r>
              <a:rPr sz="1800" dirty="0">
                <a:latin typeface="Calibri"/>
                <a:cs typeface="Calibri"/>
              </a:rPr>
              <a:t>верные </a:t>
            </a:r>
            <a:r>
              <a:rPr sz="1800" spc="-5" dirty="0">
                <a:latin typeface="Calibri"/>
                <a:cs typeface="Calibri"/>
              </a:rPr>
              <a:t>утверждения помечать </a:t>
            </a:r>
            <a:r>
              <a:rPr sz="1800" spc="-10" dirty="0">
                <a:latin typeface="Calibri"/>
                <a:cs typeface="Calibri"/>
              </a:rPr>
              <a:t>знаком </a:t>
            </a:r>
            <a:r>
              <a:rPr sz="1800" dirty="0">
                <a:latin typeface="Calibri"/>
                <a:cs typeface="Calibri"/>
              </a:rPr>
              <a:t>"+", а </a:t>
            </a:r>
            <a:r>
              <a:rPr sz="1800" spc="-5" dirty="0">
                <a:latin typeface="Calibri"/>
                <a:cs typeface="Calibri"/>
              </a:rPr>
              <a:t>неверные </a:t>
            </a:r>
            <a:r>
              <a:rPr sz="1800" dirty="0">
                <a:latin typeface="Calibri"/>
                <a:cs typeface="Calibri"/>
              </a:rPr>
              <a:t>"-"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AutoNum type="arabicPeriod"/>
            </a:pPr>
            <a:endParaRPr sz="1750">
              <a:latin typeface="Calibri"/>
              <a:cs typeface="Calibri"/>
            </a:endParaRPr>
          </a:p>
          <a:p>
            <a:pPr marL="237490" indent="-22542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38125" algn="l"/>
              </a:tabLst>
            </a:pPr>
            <a:r>
              <a:rPr sz="1800" spc="-35" dirty="0">
                <a:latin typeface="Calibri"/>
                <a:cs typeface="Calibri"/>
              </a:rPr>
              <a:t>Также </a:t>
            </a:r>
            <a:r>
              <a:rPr sz="1800" spc="-10" dirty="0">
                <a:latin typeface="Calibri"/>
                <a:cs typeface="Calibri"/>
              </a:rPr>
              <a:t>следует </a:t>
            </a:r>
            <a:r>
              <a:rPr sz="1800" spc="-5" dirty="0">
                <a:latin typeface="Calibri"/>
                <a:cs typeface="Calibri"/>
              </a:rPr>
              <a:t>обращать внимание </a:t>
            </a:r>
            <a:r>
              <a:rPr sz="1800" dirty="0">
                <a:latin typeface="Calibri"/>
                <a:cs typeface="Calibri"/>
              </a:rPr>
              <a:t>и на </a:t>
            </a:r>
            <a:r>
              <a:rPr sz="1800" spc="-5" dirty="0">
                <a:latin typeface="Calibri"/>
                <a:cs typeface="Calibri"/>
              </a:rPr>
              <a:t>сами утверждения, особенно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глаголы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"представлено"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10" dirty="0">
                <a:latin typeface="Calibri"/>
                <a:cs typeface="Calibri"/>
              </a:rPr>
              <a:t>"содержит". </a:t>
            </a:r>
            <a:r>
              <a:rPr sz="1800" spc="-5" dirty="0">
                <a:latin typeface="Calibri"/>
                <a:cs typeface="Calibri"/>
              </a:rPr>
              <a:t>Представлено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20" dirty="0">
                <a:latin typeface="Calibri"/>
                <a:cs typeface="Calibri"/>
              </a:rPr>
              <a:t>это </a:t>
            </a:r>
            <a:r>
              <a:rPr sz="1800" spc="-5" dirty="0">
                <a:latin typeface="Calibri"/>
                <a:cs typeface="Calibri"/>
              </a:rPr>
              <a:t>значит </a:t>
            </a:r>
            <a:r>
              <a:rPr sz="1800" spc="-15" dirty="0">
                <a:latin typeface="Calibri"/>
                <a:cs typeface="Calibri"/>
              </a:rPr>
              <a:t>целиком, </a:t>
            </a:r>
            <a:r>
              <a:rPr sz="1800" spc="-10" dirty="0">
                <a:latin typeface="Calibri"/>
                <a:cs typeface="Calibri"/>
              </a:rPr>
              <a:t>полностью. Содержит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это </a:t>
            </a:r>
            <a:r>
              <a:rPr sz="1800" spc="-5" dirty="0">
                <a:latin typeface="Calibri"/>
                <a:cs typeface="Calibri"/>
              </a:rPr>
              <a:t>значит </a:t>
            </a:r>
            <a:r>
              <a:rPr sz="1800" dirty="0">
                <a:latin typeface="Calibri"/>
                <a:cs typeface="Calibri"/>
              </a:rPr>
              <a:t>есть </a:t>
            </a:r>
            <a:r>
              <a:rPr sz="1800" spc="-10" dirty="0">
                <a:latin typeface="Calibri"/>
                <a:cs typeface="Calibri"/>
              </a:rPr>
              <a:t>элементы, </a:t>
            </a:r>
            <a:r>
              <a:rPr sz="1800" dirty="0">
                <a:latin typeface="Calibri"/>
                <a:cs typeface="Calibri"/>
              </a:rPr>
              <a:t>но не во </a:t>
            </a:r>
            <a:r>
              <a:rPr sz="1800" spc="-5" dirty="0">
                <a:latin typeface="Calibri"/>
                <a:cs typeface="Calibri"/>
              </a:rPr>
              <a:t>всем предложении/участке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текста.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237490" indent="-225425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238125" algn="l"/>
              </a:tabLst>
            </a:pPr>
            <a:r>
              <a:rPr sz="1800" dirty="0">
                <a:latin typeface="Calibri"/>
                <a:cs typeface="Calibri"/>
              </a:rPr>
              <a:t>Для </a:t>
            </a:r>
            <a:r>
              <a:rPr sz="1800" spc="-5" dirty="0">
                <a:latin typeface="Calibri"/>
                <a:cs typeface="Calibri"/>
              </a:rPr>
              <a:t>разграничения </a:t>
            </a:r>
            <a:r>
              <a:rPr sz="1800" dirty="0">
                <a:latin typeface="Calibri"/>
                <a:cs typeface="Calibri"/>
              </a:rPr>
              <a:t>повествования, </a:t>
            </a:r>
            <a:r>
              <a:rPr sz="1800" spc="-5" dirty="0">
                <a:latin typeface="Calibri"/>
                <a:cs typeface="Calibri"/>
              </a:rPr>
              <a:t>рассуждения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описания </a:t>
            </a:r>
            <a:r>
              <a:rPr sz="1800" spc="-10" dirty="0">
                <a:latin typeface="Calibri"/>
                <a:cs typeface="Calibri"/>
              </a:rPr>
              <a:t>используйте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теорию,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данную</a:t>
            </a:r>
            <a:r>
              <a:rPr sz="1800" spc="-10" dirty="0">
                <a:latin typeface="Calibri"/>
                <a:cs typeface="Calibri"/>
              </a:rPr>
              <a:t> ниже.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R="3370579" algn="r">
              <a:lnSpc>
                <a:spcPct val="100000"/>
              </a:lnSpc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Как проверить</a:t>
            </a:r>
            <a:r>
              <a:rPr sz="18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себя?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Повествование </a:t>
            </a:r>
            <a:r>
              <a:rPr sz="1800" spc="-10" dirty="0">
                <a:latin typeface="Calibri"/>
                <a:cs typeface="Calibri"/>
              </a:rPr>
              <a:t>можно представить несколькими </a:t>
            </a:r>
            <a:r>
              <a:rPr sz="1800" spc="-5" dirty="0">
                <a:latin typeface="Calibri"/>
                <a:cs typeface="Calibri"/>
              </a:rPr>
              <a:t>картинами </a:t>
            </a:r>
            <a:r>
              <a:rPr sz="1800" dirty="0">
                <a:latin typeface="Calibri"/>
                <a:cs typeface="Calibri"/>
              </a:rPr>
              <a:t>подряд, в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которых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происходит </a:t>
            </a:r>
            <a:r>
              <a:rPr sz="1800" spc="-5" dirty="0">
                <a:latin typeface="Calibri"/>
                <a:cs typeface="Calibri"/>
              </a:rPr>
              <a:t>смена СОБЫТИЙ, </a:t>
            </a:r>
            <a:r>
              <a:rPr sz="1800" spc="-10" dirty="0">
                <a:latin typeface="Calibri"/>
                <a:cs typeface="Calibri"/>
              </a:rPr>
              <a:t>как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комиксе.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528955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Описание </a:t>
            </a:r>
            <a:r>
              <a:rPr sz="1800" spc="-10" dirty="0">
                <a:latin typeface="Calibri"/>
                <a:cs typeface="Calibri"/>
              </a:rPr>
              <a:t>можно представить </a:t>
            </a:r>
            <a:r>
              <a:rPr sz="1800" spc="-15" dirty="0">
                <a:latin typeface="Calibri"/>
                <a:cs typeface="Calibri"/>
              </a:rPr>
              <a:t>одной </a:t>
            </a:r>
            <a:r>
              <a:rPr sz="1800" spc="-5" dirty="0">
                <a:latin typeface="Calibri"/>
                <a:cs typeface="Calibri"/>
              </a:rPr>
              <a:t>картиной </a:t>
            </a:r>
            <a:r>
              <a:rPr sz="1800" spc="-10" dirty="0">
                <a:latin typeface="Calibri"/>
                <a:cs typeface="Calibri"/>
              </a:rPr>
              <a:t>(можно даже </a:t>
            </a:r>
            <a:r>
              <a:rPr sz="1800" spc="-5" dirty="0">
                <a:latin typeface="Calibri"/>
                <a:cs typeface="Calibri"/>
              </a:rPr>
              <a:t>изобразить, </a:t>
            </a:r>
            <a:r>
              <a:rPr sz="1800" spc="-10" dirty="0">
                <a:latin typeface="Calibri"/>
                <a:cs typeface="Calibri"/>
              </a:rPr>
              <a:t>как </a:t>
            </a:r>
            <a:r>
              <a:rPr sz="1800" spc="-5" dirty="0">
                <a:latin typeface="Calibri"/>
                <a:cs typeface="Calibri"/>
              </a:rPr>
              <a:t>падают  листья, показать цвета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т.д.).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R="3336290" algn="r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Рассуждение </a:t>
            </a:r>
            <a:r>
              <a:rPr sz="1800" spc="-10" dirty="0">
                <a:latin typeface="Calibri"/>
                <a:cs typeface="Calibri"/>
              </a:rPr>
              <a:t>нельзя представить </a:t>
            </a:r>
            <a:r>
              <a:rPr sz="1800" dirty="0">
                <a:latin typeface="Calibri"/>
                <a:cs typeface="Calibri"/>
              </a:rPr>
              <a:t>при </a:t>
            </a:r>
            <a:r>
              <a:rPr sz="1800" spc="-5" dirty="0">
                <a:latin typeface="Calibri"/>
                <a:cs typeface="Calibri"/>
              </a:rPr>
              <a:t>помощи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картины.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601" y="6315252"/>
            <a:ext cx="34658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4. </a:t>
            </a:r>
            <a:r>
              <a:rPr sz="1800" spc="-5" dirty="0">
                <a:latin typeface="Calibri"/>
                <a:cs typeface="Calibri"/>
              </a:rPr>
              <a:t>Впишите </a:t>
            </a:r>
            <a:r>
              <a:rPr sz="1800" dirty="0">
                <a:latin typeface="Calibri"/>
                <a:cs typeface="Calibri"/>
              </a:rPr>
              <a:t>цифры в </a:t>
            </a:r>
            <a:r>
              <a:rPr sz="1800" spc="-10" dirty="0">
                <a:latin typeface="Calibri"/>
                <a:cs typeface="Calibri"/>
              </a:rPr>
              <a:t>бланк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ответов.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3658" y="243078"/>
            <a:ext cx="222885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30" dirty="0">
                <a:latin typeface="Arial"/>
                <a:cs typeface="Arial"/>
              </a:rPr>
              <a:t>Типы</a:t>
            </a:r>
            <a:r>
              <a:rPr sz="3300" spc="-110" dirty="0">
                <a:latin typeface="Arial"/>
                <a:cs typeface="Arial"/>
              </a:rPr>
              <a:t> </a:t>
            </a:r>
            <a:r>
              <a:rPr sz="3300" spc="-25" dirty="0">
                <a:latin typeface="Arial"/>
                <a:cs typeface="Arial"/>
              </a:rPr>
              <a:t>речи</a:t>
            </a:r>
            <a:endParaRPr sz="3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4611" y="1705355"/>
            <a:ext cx="2664460" cy="1007744"/>
          </a:xfrm>
          <a:prstGeom prst="rect">
            <a:avLst/>
          </a:prstGeom>
          <a:solidFill>
            <a:srgbClr val="C5DFB4"/>
          </a:solidFill>
          <a:ln w="12191">
            <a:solidFill>
              <a:srgbClr val="41709C"/>
            </a:solidFill>
          </a:ln>
        </p:spPr>
        <p:txBody>
          <a:bodyPr vert="horz" wrap="square" lIns="0" tIns="267335" rIns="0" bIns="0" rtlCol="0">
            <a:spAutoFit/>
          </a:bodyPr>
          <a:lstStyle/>
          <a:p>
            <a:pPr marL="159385">
              <a:lnSpc>
                <a:spcPct val="100000"/>
              </a:lnSpc>
              <a:spcBef>
                <a:spcPts val="2105"/>
              </a:spcBef>
            </a:pPr>
            <a:r>
              <a:rPr sz="2800" b="1" spc="-5" dirty="0">
                <a:latin typeface="Calibri"/>
                <a:cs typeface="Calibri"/>
              </a:rPr>
              <a:t>Повествование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68395" y="1719072"/>
            <a:ext cx="2664460" cy="1009015"/>
          </a:xfrm>
          <a:prstGeom prst="rect">
            <a:avLst/>
          </a:prstGeom>
          <a:solidFill>
            <a:srgbClr val="C5DFB4"/>
          </a:solidFill>
          <a:ln w="12192">
            <a:solidFill>
              <a:srgbClr val="41709C"/>
            </a:solidFill>
          </a:ln>
        </p:spPr>
        <p:txBody>
          <a:bodyPr vert="horz" wrap="square" lIns="0" tIns="267970" rIns="0" bIns="0" rtlCol="0">
            <a:spAutoFit/>
          </a:bodyPr>
          <a:lstStyle/>
          <a:p>
            <a:pPr marL="570230">
              <a:lnSpc>
                <a:spcPct val="100000"/>
              </a:lnSpc>
              <a:spcBef>
                <a:spcPts val="2110"/>
              </a:spcBef>
            </a:pPr>
            <a:r>
              <a:rPr sz="2800" b="1" spc="-5" dirty="0">
                <a:latin typeface="Calibri"/>
                <a:cs typeface="Calibri"/>
              </a:rPr>
              <a:t>Описание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74664" y="1741932"/>
            <a:ext cx="2664460" cy="1009015"/>
          </a:xfrm>
          <a:prstGeom prst="rect">
            <a:avLst/>
          </a:prstGeom>
          <a:solidFill>
            <a:srgbClr val="C5DFB4"/>
          </a:solidFill>
          <a:ln w="12192">
            <a:solidFill>
              <a:srgbClr val="41709C"/>
            </a:solidFill>
          </a:ln>
        </p:spPr>
        <p:txBody>
          <a:bodyPr vert="horz" wrap="square" lIns="0" tIns="268605" rIns="0" bIns="0" rtlCol="0">
            <a:spAutoFit/>
          </a:bodyPr>
          <a:lstStyle/>
          <a:p>
            <a:pPr marL="310515">
              <a:lnSpc>
                <a:spcPct val="100000"/>
              </a:lnSpc>
              <a:spcBef>
                <a:spcPts val="2115"/>
              </a:spcBef>
            </a:pPr>
            <a:r>
              <a:rPr sz="2800" b="1" spc="-10" dirty="0">
                <a:latin typeface="Calibri"/>
                <a:cs typeface="Calibri"/>
              </a:rPr>
              <a:t>Рассуждение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40102" y="869441"/>
            <a:ext cx="4465320" cy="818515"/>
          </a:xfrm>
          <a:custGeom>
            <a:avLst/>
            <a:gdLst/>
            <a:ahLst/>
            <a:cxnLst/>
            <a:rect l="l" t="t" r="r" b="b"/>
            <a:pathLst>
              <a:path w="4465320" h="818514">
                <a:moveTo>
                  <a:pt x="4465320" y="732282"/>
                </a:moveTo>
                <a:lnTo>
                  <a:pt x="4388104" y="652907"/>
                </a:lnTo>
                <a:lnTo>
                  <a:pt x="4381881" y="652907"/>
                </a:lnTo>
                <a:lnTo>
                  <a:pt x="4374007" y="660527"/>
                </a:lnTo>
                <a:lnTo>
                  <a:pt x="4374007" y="666750"/>
                </a:lnTo>
                <a:lnTo>
                  <a:pt x="4413859" y="707783"/>
                </a:lnTo>
                <a:lnTo>
                  <a:pt x="1875663" y="2667"/>
                </a:lnTo>
                <a:lnTo>
                  <a:pt x="1873173" y="11531"/>
                </a:lnTo>
                <a:lnTo>
                  <a:pt x="1868297" y="0"/>
                </a:lnTo>
                <a:lnTo>
                  <a:pt x="47904" y="770229"/>
                </a:lnTo>
                <a:lnTo>
                  <a:pt x="78867" y="728853"/>
                </a:lnTo>
                <a:lnTo>
                  <a:pt x="82169" y="724535"/>
                </a:lnTo>
                <a:lnTo>
                  <a:pt x="81280" y="718312"/>
                </a:lnTo>
                <a:lnTo>
                  <a:pt x="76835" y="715010"/>
                </a:lnTo>
                <a:lnTo>
                  <a:pt x="72517" y="711708"/>
                </a:lnTo>
                <a:lnTo>
                  <a:pt x="66294" y="712597"/>
                </a:lnTo>
                <a:lnTo>
                  <a:pt x="0" y="801243"/>
                </a:lnTo>
                <a:lnTo>
                  <a:pt x="104267" y="814705"/>
                </a:lnTo>
                <a:lnTo>
                  <a:pt x="109728" y="815340"/>
                </a:lnTo>
                <a:lnTo>
                  <a:pt x="114681" y="811530"/>
                </a:lnTo>
                <a:lnTo>
                  <a:pt x="115443" y="806069"/>
                </a:lnTo>
                <a:lnTo>
                  <a:pt x="115824" y="802767"/>
                </a:lnTo>
                <a:lnTo>
                  <a:pt x="116078" y="800735"/>
                </a:lnTo>
                <a:lnTo>
                  <a:pt x="112268" y="795655"/>
                </a:lnTo>
                <a:lnTo>
                  <a:pt x="106807" y="795020"/>
                </a:lnTo>
                <a:lnTo>
                  <a:pt x="55829" y="788441"/>
                </a:lnTo>
                <a:lnTo>
                  <a:pt x="1870646" y="20574"/>
                </a:lnTo>
                <a:lnTo>
                  <a:pt x="1870329" y="21717"/>
                </a:lnTo>
                <a:lnTo>
                  <a:pt x="1878317" y="23939"/>
                </a:lnTo>
                <a:lnTo>
                  <a:pt x="1863725" y="29337"/>
                </a:lnTo>
                <a:lnTo>
                  <a:pt x="2132558" y="768629"/>
                </a:lnTo>
                <a:lnTo>
                  <a:pt x="2092833" y="735584"/>
                </a:lnTo>
                <a:lnTo>
                  <a:pt x="2088642" y="732028"/>
                </a:lnTo>
                <a:lnTo>
                  <a:pt x="2082419" y="732536"/>
                </a:lnTo>
                <a:lnTo>
                  <a:pt x="2075434" y="741045"/>
                </a:lnTo>
                <a:lnTo>
                  <a:pt x="2075942" y="747268"/>
                </a:lnTo>
                <a:lnTo>
                  <a:pt x="2080133" y="750697"/>
                </a:lnTo>
                <a:lnTo>
                  <a:pt x="2161032" y="818007"/>
                </a:lnTo>
                <a:lnTo>
                  <a:pt x="2163775" y="802894"/>
                </a:lnTo>
                <a:lnTo>
                  <a:pt x="2179828" y="714502"/>
                </a:lnTo>
                <a:lnTo>
                  <a:pt x="2180717" y="709168"/>
                </a:lnTo>
                <a:lnTo>
                  <a:pt x="2177161" y="703961"/>
                </a:lnTo>
                <a:lnTo>
                  <a:pt x="2171827" y="703072"/>
                </a:lnTo>
                <a:lnTo>
                  <a:pt x="2166493" y="702056"/>
                </a:lnTo>
                <a:lnTo>
                  <a:pt x="2161286" y="705612"/>
                </a:lnTo>
                <a:lnTo>
                  <a:pt x="2160270" y="710946"/>
                </a:lnTo>
                <a:lnTo>
                  <a:pt x="2151049" y="761758"/>
                </a:lnTo>
                <a:lnTo>
                  <a:pt x="1883295" y="25323"/>
                </a:lnTo>
                <a:lnTo>
                  <a:pt x="4408348" y="726782"/>
                </a:lnTo>
                <a:lnTo>
                  <a:pt x="4353306" y="741299"/>
                </a:lnTo>
                <a:lnTo>
                  <a:pt x="4350131" y="746633"/>
                </a:lnTo>
                <a:lnTo>
                  <a:pt x="4352925" y="757301"/>
                </a:lnTo>
                <a:lnTo>
                  <a:pt x="4358259" y="760476"/>
                </a:lnTo>
                <a:lnTo>
                  <a:pt x="4448911" y="736600"/>
                </a:lnTo>
                <a:lnTo>
                  <a:pt x="4465320" y="732282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79820" y="3500628"/>
            <a:ext cx="2627376" cy="2627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3515867" y="2859023"/>
            <a:ext cx="2508885" cy="3451860"/>
            <a:chOff x="3515867" y="2859023"/>
            <a:chExt cx="2508885" cy="3451860"/>
          </a:xfrm>
        </p:grpSpPr>
        <p:sp>
          <p:nvSpPr>
            <p:cNvPr id="9" name="object 9"/>
            <p:cNvSpPr/>
            <p:nvPr/>
          </p:nvSpPr>
          <p:spPr>
            <a:xfrm>
              <a:off x="3698747" y="2859023"/>
              <a:ext cx="1821179" cy="18211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15867" y="4587239"/>
              <a:ext cx="2508504" cy="17236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66344" y="2712720"/>
            <a:ext cx="2807335" cy="4145279"/>
            <a:chOff x="466344" y="2712720"/>
            <a:chExt cx="2807335" cy="4145279"/>
          </a:xfrm>
        </p:grpSpPr>
        <p:sp>
          <p:nvSpPr>
            <p:cNvPr id="12" name="object 12"/>
            <p:cNvSpPr/>
            <p:nvPr/>
          </p:nvSpPr>
          <p:spPr>
            <a:xfrm>
              <a:off x="466344" y="2712720"/>
              <a:ext cx="2043683" cy="27355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7877" y="4934851"/>
              <a:ext cx="2675407" cy="192314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Борисова А.</a:t>
            </a:r>
            <a:r>
              <a:rPr spc="-80" dirty="0"/>
              <a:t> </a:t>
            </a:r>
            <a:r>
              <a:rPr dirty="0"/>
              <a:t>Х.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84352"/>
            <a:ext cx="19850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C00000"/>
                </a:solidFill>
              </a:rPr>
              <a:t>Описание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245363" y="1406652"/>
            <a:ext cx="4276725" cy="4776470"/>
            <a:chOff x="245363" y="1406652"/>
            <a:chExt cx="4276725" cy="4776470"/>
          </a:xfrm>
        </p:grpSpPr>
        <p:sp>
          <p:nvSpPr>
            <p:cNvPr id="4" name="object 4"/>
            <p:cNvSpPr/>
            <p:nvPr/>
          </p:nvSpPr>
          <p:spPr>
            <a:xfrm>
              <a:off x="251459" y="1412748"/>
              <a:ext cx="4264660" cy="4764405"/>
            </a:xfrm>
            <a:custGeom>
              <a:avLst/>
              <a:gdLst/>
              <a:ahLst/>
              <a:cxnLst/>
              <a:rect l="l" t="t" r="r" b="b"/>
              <a:pathLst>
                <a:path w="4264660" h="4764405">
                  <a:moveTo>
                    <a:pt x="4264152" y="0"/>
                  </a:moveTo>
                  <a:lnTo>
                    <a:pt x="0" y="0"/>
                  </a:lnTo>
                  <a:lnTo>
                    <a:pt x="0" y="4764024"/>
                  </a:lnTo>
                  <a:lnTo>
                    <a:pt x="4264152" y="4764024"/>
                  </a:lnTo>
                  <a:lnTo>
                    <a:pt x="4264152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1459" y="1412748"/>
              <a:ext cx="4264660" cy="4764405"/>
            </a:xfrm>
            <a:custGeom>
              <a:avLst/>
              <a:gdLst/>
              <a:ahLst/>
              <a:cxnLst/>
              <a:rect l="l" t="t" r="r" b="b"/>
              <a:pathLst>
                <a:path w="4264660" h="4764405">
                  <a:moveTo>
                    <a:pt x="0" y="4764024"/>
                  </a:moveTo>
                  <a:lnTo>
                    <a:pt x="4264152" y="4764024"/>
                  </a:lnTo>
                  <a:lnTo>
                    <a:pt x="4264152" y="0"/>
                  </a:lnTo>
                  <a:lnTo>
                    <a:pt x="0" y="0"/>
                  </a:lnTo>
                  <a:lnTo>
                    <a:pt x="0" y="476402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30200" y="1389329"/>
            <a:ext cx="4039870" cy="4013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ts val="2735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2400" b="1" spc="-5" dirty="0">
                <a:latin typeface="Calibri"/>
                <a:cs typeface="Calibri"/>
              </a:rPr>
              <a:t>Описание </a:t>
            </a:r>
            <a:r>
              <a:rPr sz="2400" dirty="0">
                <a:latin typeface="Calibri"/>
                <a:cs typeface="Calibri"/>
              </a:rPr>
              <a:t>— </a:t>
            </a:r>
            <a:r>
              <a:rPr sz="2400" spc="-15" dirty="0">
                <a:latin typeface="Calibri"/>
                <a:cs typeface="Calibri"/>
              </a:rPr>
              <a:t>это </a:t>
            </a:r>
            <a:r>
              <a:rPr sz="2400" spc="-5" dirty="0">
                <a:latin typeface="Calibri"/>
                <a:cs typeface="Calibri"/>
              </a:rPr>
              <a:t>тип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речи,</a:t>
            </a:r>
            <a:endParaRPr sz="2400">
              <a:latin typeface="Calibri"/>
              <a:cs typeface="Calibri"/>
            </a:endParaRPr>
          </a:p>
          <a:p>
            <a:pPr marL="184785">
              <a:lnSpc>
                <a:spcPts val="2595"/>
              </a:lnSpc>
            </a:pPr>
            <a:r>
              <a:rPr sz="2400" dirty="0">
                <a:latin typeface="Calibri"/>
                <a:cs typeface="Calibri"/>
              </a:rPr>
              <a:t>при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помощи</a:t>
            </a:r>
            <a:endParaRPr sz="2400">
              <a:latin typeface="Calibri"/>
              <a:cs typeface="Calibri"/>
            </a:endParaRPr>
          </a:p>
          <a:p>
            <a:pPr marL="184785" marR="5080">
              <a:lnSpc>
                <a:spcPts val="2590"/>
              </a:lnSpc>
              <a:spcBef>
                <a:spcPts val="185"/>
              </a:spcBef>
            </a:pPr>
            <a:r>
              <a:rPr sz="2400" spc="-20" dirty="0">
                <a:latin typeface="Calibri"/>
                <a:cs typeface="Calibri"/>
              </a:rPr>
              <a:t>которого </a:t>
            </a:r>
            <a:r>
              <a:rPr sz="2400" i="1" spc="-5" dirty="0">
                <a:latin typeface="Calibri"/>
                <a:cs typeface="Calibri"/>
              </a:rPr>
              <a:t>изображается </a:t>
            </a:r>
            <a:r>
              <a:rPr sz="2400" spc="-20" dirty="0">
                <a:latin typeface="Calibri"/>
                <a:cs typeface="Calibri"/>
              </a:rPr>
              <a:t>како  </a:t>
            </a:r>
            <a:r>
              <a:rPr sz="2400" spc="-5" dirty="0">
                <a:latin typeface="Calibri"/>
                <a:cs typeface="Calibri"/>
              </a:rPr>
              <a:t>е-либо</a:t>
            </a:r>
            <a:r>
              <a:rPr sz="2400" spc="-10" dirty="0">
                <a:latin typeface="Calibri"/>
                <a:cs typeface="Calibri"/>
              </a:rPr>
              <a:t> явление</a:t>
            </a:r>
            <a:endParaRPr sz="2400">
              <a:latin typeface="Calibri"/>
              <a:cs typeface="Calibri"/>
            </a:endParaRPr>
          </a:p>
          <a:p>
            <a:pPr marL="184785">
              <a:lnSpc>
                <a:spcPts val="2415"/>
              </a:lnSpc>
            </a:pPr>
            <a:r>
              <a:rPr sz="2400" spc="-10" dirty="0">
                <a:latin typeface="Calibri"/>
                <a:cs typeface="Calibri"/>
              </a:rPr>
              <a:t>действительности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путем</a:t>
            </a:r>
            <a:endParaRPr sz="2400">
              <a:latin typeface="Calibri"/>
              <a:cs typeface="Calibri"/>
            </a:endParaRPr>
          </a:p>
          <a:p>
            <a:pPr marL="184785">
              <a:lnSpc>
                <a:spcPts val="2595"/>
              </a:lnSpc>
            </a:pPr>
            <a:r>
              <a:rPr sz="2400" dirty="0">
                <a:latin typeface="Calibri"/>
                <a:cs typeface="Calibri"/>
              </a:rPr>
              <a:t>перечисления</a:t>
            </a:r>
            <a:endParaRPr sz="2400">
              <a:latin typeface="Calibri"/>
              <a:cs typeface="Calibri"/>
            </a:endParaRPr>
          </a:p>
          <a:p>
            <a:pPr marL="184785" marR="1184910">
              <a:lnSpc>
                <a:spcPts val="2590"/>
              </a:lnSpc>
              <a:spcBef>
                <a:spcPts val="185"/>
              </a:spcBef>
            </a:pPr>
            <a:r>
              <a:rPr sz="2400" spc="-10" dirty="0">
                <a:latin typeface="Calibri"/>
                <a:cs typeface="Calibri"/>
              </a:rPr>
              <a:t>его </a:t>
            </a:r>
            <a:r>
              <a:rPr sz="2400" i="1" spc="-5" dirty="0">
                <a:latin typeface="Calibri"/>
                <a:cs typeface="Calibri"/>
              </a:rPr>
              <a:t>постоянных</a:t>
            </a:r>
            <a:r>
              <a:rPr sz="2400" i="1" spc="-6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или  одновременно</a:t>
            </a:r>
            <a:endParaRPr sz="2400">
              <a:latin typeface="Calibri"/>
              <a:cs typeface="Calibri"/>
            </a:endParaRPr>
          </a:p>
          <a:p>
            <a:pPr marL="184785">
              <a:lnSpc>
                <a:spcPts val="2415"/>
              </a:lnSpc>
            </a:pPr>
            <a:r>
              <a:rPr sz="2400" i="1" spc="-5" dirty="0">
                <a:latin typeface="Calibri"/>
                <a:cs typeface="Calibri"/>
              </a:rPr>
              <a:t>присутствующих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признаков</a:t>
            </a:r>
            <a:endParaRPr sz="2400">
              <a:latin typeface="Calibri"/>
              <a:cs typeface="Calibri"/>
            </a:endParaRPr>
          </a:p>
          <a:p>
            <a:pPr marL="184785" marR="5715">
              <a:lnSpc>
                <a:spcPts val="2590"/>
              </a:lnSpc>
              <a:spcBef>
                <a:spcPts val="185"/>
              </a:spcBef>
            </a:pPr>
            <a:r>
              <a:rPr sz="2400" i="1" spc="-5" dirty="0">
                <a:latin typeface="Calibri"/>
                <a:cs typeface="Calibri"/>
              </a:rPr>
              <a:t>или </a:t>
            </a:r>
            <a:r>
              <a:rPr sz="2400" i="1" dirty="0">
                <a:latin typeface="Calibri"/>
                <a:cs typeface="Calibri"/>
              </a:rPr>
              <a:t>действий </a:t>
            </a:r>
            <a:r>
              <a:rPr sz="2400" spc="-15" dirty="0">
                <a:latin typeface="Calibri"/>
                <a:cs typeface="Calibri"/>
              </a:rPr>
              <a:t>(содержание  </a:t>
            </a:r>
            <a:r>
              <a:rPr sz="2400" spc="-5" dirty="0">
                <a:latin typeface="Calibri"/>
                <a:cs typeface="Calibri"/>
              </a:rPr>
              <a:t>описания </a:t>
            </a:r>
            <a:r>
              <a:rPr sz="2400" spc="-10" dirty="0">
                <a:latin typeface="Calibri"/>
                <a:cs typeface="Calibri"/>
              </a:rPr>
              <a:t>можно передать </a:t>
            </a:r>
            <a:r>
              <a:rPr sz="2400" dirty="0">
                <a:latin typeface="Calibri"/>
                <a:cs typeface="Calibri"/>
              </a:rPr>
              <a:t>на  </a:t>
            </a:r>
            <a:r>
              <a:rPr sz="2400" spc="-20" dirty="0">
                <a:latin typeface="Calibri"/>
                <a:cs typeface="Calibri"/>
              </a:rPr>
              <a:t>одном </a:t>
            </a:r>
            <a:r>
              <a:rPr sz="2400" spc="-10" dirty="0">
                <a:latin typeface="Calibri"/>
                <a:cs typeface="Calibri"/>
              </a:rPr>
              <a:t>кадре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фотоаппарата).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637532" y="1406652"/>
            <a:ext cx="3884929" cy="4776470"/>
            <a:chOff x="4637532" y="1406652"/>
            <a:chExt cx="3884929" cy="4776470"/>
          </a:xfrm>
        </p:grpSpPr>
        <p:sp>
          <p:nvSpPr>
            <p:cNvPr id="8" name="object 8"/>
            <p:cNvSpPr/>
            <p:nvPr/>
          </p:nvSpPr>
          <p:spPr>
            <a:xfrm>
              <a:off x="4643628" y="1412748"/>
              <a:ext cx="3872865" cy="4764405"/>
            </a:xfrm>
            <a:custGeom>
              <a:avLst/>
              <a:gdLst/>
              <a:ahLst/>
              <a:cxnLst/>
              <a:rect l="l" t="t" r="r" b="b"/>
              <a:pathLst>
                <a:path w="3872865" h="4764405">
                  <a:moveTo>
                    <a:pt x="3872483" y="0"/>
                  </a:moveTo>
                  <a:lnTo>
                    <a:pt x="0" y="0"/>
                  </a:lnTo>
                  <a:lnTo>
                    <a:pt x="0" y="4764024"/>
                  </a:lnTo>
                  <a:lnTo>
                    <a:pt x="3872483" y="4764024"/>
                  </a:lnTo>
                  <a:lnTo>
                    <a:pt x="387248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43628" y="1412748"/>
              <a:ext cx="3872865" cy="4764405"/>
            </a:xfrm>
            <a:custGeom>
              <a:avLst/>
              <a:gdLst/>
              <a:ahLst/>
              <a:cxnLst/>
              <a:rect l="l" t="t" r="r" b="b"/>
              <a:pathLst>
                <a:path w="3872865" h="4764405">
                  <a:moveTo>
                    <a:pt x="0" y="4764024"/>
                  </a:moveTo>
                  <a:lnTo>
                    <a:pt x="3872483" y="4764024"/>
                  </a:lnTo>
                  <a:lnTo>
                    <a:pt x="3872483" y="0"/>
                  </a:lnTo>
                  <a:lnTo>
                    <a:pt x="0" y="0"/>
                  </a:lnTo>
                  <a:lnTo>
                    <a:pt x="0" y="4764024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643628" y="1412747"/>
            <a:ext cx="3872865" cy="476440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64795" marR="297180" indent="-172720">
              <a:lnSpc>
                <a:spcPct val="90000"/>
              </a:lnSpc>
              <a:spcBef>
                <a:spcPts val="204"/>
              </a:spcBef>
              <a:buFont typeface="Arial"/>
              <a:buChar char="•"/>
              <a:tabLst>
                <a:tab pos="265430" algn="l"/>
              </a:tabLst>
            </a:pP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описании </a:t>
            </a:r>
            <a:r>
              <a:rPr sz="2400" spc="-10" dirty="0">
                <a:latin typeface="Calibri"/>
                <a:cs typeface="Calibri"/>
              </a:rPr>
              <a:t>больше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всего  </a:t>
            </a:r>
            <a:r>
              <a:rPr sz="2400" spc="-10" dirty="0">
                <a:latin typeface="Calibri"/>
                <a:cs typeface="Calibri"/>
              </a:rPr>
              <a:t>используются </a:t>
            </a:r>
            <a:r>
              <a:rPr sz="2400" dirty="0">
                <a:latin typeface="Calibri"/>
                <a:cs typeface="Calibri"/>
              </a:rPr>
              <a:t>слова,  </a:t>
            </a:r>
            <a:r>
              <a:rPr sz="2400" spc="-5" dirty="0">
                <a:latin typeface="Calibri"/>
                <a:cs typeface="Calibri"/>
              </a:rPr>
              <a:t>обозначающие качества,  </a:t>
            </a:r>
            <a:r>
              <a:rPr sz="2400" dirty="0">
                <a:latin typeface="Calibri"/>
                <a:cs typeface="Calibri"/>
              </a:rPr>
              <a:t>свойства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предметов</a:t>
            </a:r>
            <a:endParaRPr sz="2400">
              <a:latin typeface="Calibri"/>
              <a:cs typeface="Calibri"/>
            </a:endParaRPr>
          </a:p>
          <a:p>
            <a:pPr marL="264795">
              <a:lnSpc>
                <a:spcPts val="2450"/>
              </a:lnSpc>
            </a:pPr>
            <a:r>
              <a:rPr sz="2400" spc="-10" dirty="0">
                <a:latin typeface="Calibri"/>
                <a:cs typeface="Calibri"/>
              </a:rPr>
              <a:t>(существительные,</a:t>
            </a:r>
            <a:endParaRPr sz="2400">
              <a:latin typeface="Calibri"/>
              <a:cs typeface="Calibri"/>
            </a:endParaRPr>
          </a:p>
          <a:p>
            <a:pPr marL="264795">
              <a:lnSpc>
                <a:spcPts val="2735"/>
              </a:lnSpc>
            </a:pPr>
            <a:r>
              <a:rPr sz="2400" spc="-10" dirty="0">
                <a:latin typeface="Calibri"/>
                <a:cs typeface="Calibri"/>
              </a:rPr>
              <a:t>прилагательные,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наречия).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Борисова А.</a:t>
            </a:r>
            <a:r>
              <a:rPr spc="-80" dirty="0"/>
              <a:t> </a:t>
            </a:r>
            <a:r>
              <a:rPr dirty="0"/>
              <a:t>Х.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84352"/>
            <a:ext cx="30410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C00000"/>
                </a:solidFill>
              </a:rPr>
              <a:t>Повествование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623316" y="1819655"/>
            <a:ext cx="3898900" cy="4363720"/>
            <a:chOff x="623316" y="1819655"/>
            <a:chExt cx="3898900" cy="4363720"/>
          </a:xfrm>
        </p:grpSpPr>
        <p:sp>
          <p:nvSpPr>
            <p:cNvPr id="4" name="object 4"/>
            <p:cNvSpPr/>
            <p:nvPr/>
          </p:nvSpPr>
          <p:spPr>
            <a:xfrm>
              <a:off x="629412" y="1825751"/>
              <a:ext cx="3886200" cy="4351020"/>
            </a:xfrm>
            <a:custGeom>
              <a:avLst/>
              <a:gdLst/>
              <a:ahLst/>
              <a:cxnLst/>
              <a:rect l="l" t="t" r="r" b="b"/>
              <a:pathLst>
                <a:path w="3886200" h="4351020">
                  <a:moveTo>
                    <a:pt x="3886200" y="0"/>
                  </a:moveTo>
                  <a:lnTo>
                    <a:pt x="0" y="0"/>
                  </a:lnTo>
                  <a:lnTo>
                    <a:pt x="0" y="4351020"/>
                  </a:lnTo>
                  <a:lnTo>
                    <a:pt x="3886200" y="4351020"/>
                  </a:lnTo>
                  <a:lnTo>
                    <a:pt x="388620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9412" y="1825751"/>
              <a:ext cx="3886200" cy="4351020"/>
            </a:xfrm>
            <a:custGeom>
              <a:avLst/>
              <a:gdLst/>
              <a:ahLst/>
              <a:cxnLst/>
              <a:rect l="l" t="t" r="r" b="b"/>
              <a:pathLst>
                <a:path w="3886200" h="4351020">
                  <a:moveTo>
                    <a:pt x="0" y="4351020"/>
                  </a:moveTo>
                  <a:lnTo>
                    <a:pt x="3886200" y="4351020"/>
                  </a:lnTo>
                  <a:lnTo>
                    <a:pt x="3886200" y="0"/>
                  </a:lnTo>
                  <a:lnTo>
                    <a:pt x="0" y="0"/>
                  </a:lnTo>
                  <a:lnTo>
                    <a:pt x="0" y="435102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62890" marR="271780" indent="-172720">
              <a:lnSpc>
                <a:spcPct val="90000"/>
              </a:lnSpc>
              <a:spcBef>
                <a:spcPts val="204"/>
              </a:spcBef>
              <a:buFont typeface="Arial"/>
              <a:buChar char="•"/>
              <a:tabLst>
                <a:tab pos="263525" algn="l"/>
              </a:tabLst>
            </a:pPr>
            <a:r>
              <a:rPr b="1" spc="-5" dirty="0">
                <a:latin typeface="Calibri"/>
                <a:cs typeface="Calibri"/>
              </a:rPr>
              <a:t>Повествование </a:t>
            </a:r>
            <a:r>
              <a:rPr dirty="0"/>
              <a:t>— </a:t>
            </a:r>
            <a:r>
              <a:rPr spc="-15" dirty="0"/>
              <a:t>это </a:t>
            </a:r>
            <a:r>
              <a:rPr spc="-5" dirty="0"/>
              <a:t>тип  речи, при помощи  </a:t>
            </a:r>
            <a:r>
              <a:rPr spc="-20" dirty="0"/>
              <a:t>которого </a:t>
            </a:r>
            <a:r>
              <a:rPr spc="-10" dirty="0"/>
              <a:t>рассказывается  </a:t>
            </a:r>
            <a:r>
              <a:rPr dirty="0"/>
              <a:t>о </a:t>
            </a:r>
            <a:r>
              <a:rPr spc="-5" dirty="0"/>
              <a:t>каких-либо </a:t>
            </a:r>
            <a:r>
              <a:rPr dirty="0"/>
              <a:t>событиях в  их</a:t>
            </a:r>
            <a:r>
              <a:rPr spc="-10" dirty="0"/>
              <a:t> </a:t>
            </a:r>
            <a:r>
              <a:rPr i="1" spc="-5" dirty="0">
                <a:latin typeface="Calibri"/>
                <a:cs typeface="Calibri"/>
              </a:rPr>
              <a:t>временной</a:t>
            </a:r>
          </a:p>
          <a:p>
            <a:pPr marL="262890">
              <a:lnSpc>
                <a:spcPts val="2450"/>
              </a:lnSpc>
            </a:pPr>
            <a:r>
              <a:rPr i="1" spc="-5" dirty="0">
                <a:latin typeface="Calibri"/>
                <a:cs typeface="Calibri"/>
              </a:rPr>
              <a:t>последовательности</a:t>
            </a:r>
            <a:r>
              <a:rPr spc="-5" dirty="0"/>
              <a:t>;</a:t>
            </a:r>
          </a:p>
          <a:p>
            <a:pPr marL="262890">
              <a:lnSpc>
                <a:spcPts val="2595"/>
              </a:lnSpc>
            </a:pPr>
            <a:r>
              <a:rPr spc="-5" dirty="0"/>
              <a:t>сообщается</a:t>
            </a:r>
          </a:p>
          <a:p>
            <a:pPr marL="262890">
              <a:lnSpc>
                <a:spcPts val="2590"/>
              </a:lnSpc>
            </a:pPr>
            <a:r>
              <a:rPr dirty="0"/>
              <a:t>о</a:t>
            </a:r>
            <a:r>
              <a:rPr spc="-15" dirty="0"/>
              <a:t> последовательно</a:t>
            </a:r>
          </a:p>
          <a:p>
            <a:pPr marL="262890" marR="457834">
              <a:lnSpc>
                <a:spcPts val="2590"/>
              </a:lnSpc>
              <a:spcBef>
                <a:spcPts val="185"/>
              </a:spcBef>
            </a:pPr>
            <a:r>
              <a:rPr dirty="0"/>
              <a:t>сменяющих </a:t>
            </a:r>
            <a:r>
              <a:rPr spc="-5" dirty="0"/>
              <a:t>друг друга  действиях </a:t>
            </a:r>
            <a:r>
              <a:rPr dirty="0"/>
              <a:t>или</a:t>
            </a:r>
            <a:r>
              <a:rPr spc="-50" dirty="0"/>
              <a:t> </a:t>
            </a:r>
            <a:r>
              <a:rPr spc="-5" dirty="0"/>
              <a:t>событиях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4623815" y="1819655"/>
            <a:ext cx="3898900" cy="4363720"/>
            <a:chOff x="4623815" y="1819655"/>
            <a:chExt cx="3898900" cy="4363720"/>
          </a:xfrm>
        </p:grpSpPr>
        <p:sp>
          <p:nvSpPr>
            <p:cNvPr id="8" name="object 8"/>
            <p:cNvSpPr/>
            <p:nvPr/>
          </p:nvSpPr>
          <p:spPr>
            <a:xfrm>
              <a:off x="4629911" y="1825751"/>
              <a:ext cx="3886200" cy="4351020"/>
            </a:xfrm>
            <a:custGeom>
              <a:avLst/>
              <a:gdLst/>
              <a:ahLst/>
              <a:cxnLst/>
              <a:rect l="l" t="t" r="r" b="b"/>
              <a:pathLst>
                <a:path w="3886200" h="4351020">
                  <a:moveTo>
                    <a:pt x="3886199" y="0"/>
                  </a:moveTo>
                  <a:lnTo>
                    <a:pt x="0" y="0"/>
                  </a:lnTo>
                  <a:lnTo>
                    <a:pt x="0" y="4351020"/>
                  </a:lnTo>
                  <a:lnTo>
                    <a:pt x="3886199" y="4351020"/>
                  </a:lnTo>
                  <a:lnTo>
                    <a:pt x="3886199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29911" y="1825751"/>
              <a:ext cx="3886200" cy="4351020"/>
            </a:xfrm>
            <a:custGeom>
              <a:avLst/>
              <a:gdLst/>
              <a:ahLst/>
              <a:cxnLst/>
              <a:rect l="l" t="t" r="r" b="b"/>
              <a:pathLst>
                <a:path w="3886200" h="4351020">
                  <a:moveTo>
                    <a:pt x="0" y="4351020"/>
                  </a:moveTo>
                  <a:lnTo>
                    <a:pt x="3886199" y="4351020"/>
                  </a:lnTo>
                  <a:lnTo>
                    <a:pt x="3886199" y="0"/>
                  </a:lnTo>
                  <a:lnTo>
                    <a:pt x="0" y="0"/>
                  </a:lnTo>
                  <a:lnTo>
                    <a:pt x="0" y="435102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3525" indent="-173355">
              <a:lnSpc>
                <a:spcPts val="2655"/>
              </a:lnSpc>
              <a:buFont typeface="Arial"/>
              <a:buChar char="•"/>
              <a:tabLst>
                <a:tab pos="264160" algn="l"/>
              </a:tabLst>
            </a:pPr>
            <a:r>
              <a:rPr dirty="0"/>
              <a:t>В</a:t>
            </a:r>
            <a:r>
              <a:rPr spc="-20" dirty="0"/>
              <a:t> </a:t>
            </a:r>
            <a:r>
              <a:rPr spc="-10" dirty="0"/>
              <a:t>текстах</a:t>
            </a:r>
          </a:p>
          <a:p>
            <a:pPr marL="263525" marR="204470">
              <a:lnSpc>
                <a:spcPct val="90100"/>
              </a:lnSpc>
              <a:spcBef>
                <a:spcPts val="140"/>
              </a:spcBef>
            </a:pPr>
            <a:r>
              <a:rPr spc="-10" dirty="0"/>
              <a:t>повествовательного </a:t>
            </a:r>
            <a:r>
              <a:rPr spc="-5" dirty="0"/>
              <a:t>типа  особая </a:t>
            </a:r>
            <a:r>
              <a:rPr spc="-20" dirty="0"/>
              <a:t>роль</a:t>
            </a:r>
            <a:r>
              <a:rPr spc="-70" dirty="0"/>
              <a:t> </a:t>
            </a:r>
            <a:r>
              <a:rPr spc="-5" dirty="0"/>
              <a:t>принадлежит  </a:t>
            </a:r>
            <a:r>
              <a:rPr spc="-25" dirty="0"/>
              <a:t>глаголам,</a:t>
            </a:r>
            <a:r>
              <a:rPr spc="-10" dirty="0"/>
              <a:t> </a:t>
            </a:r>
            <a:r>
              <a:rPr spc="-5" dirty="0"/>
              <a:t>особенно</a:t>
            </a:r>
          </a:p>
          <a:p>
            <a:pPr marL="263525" marR="215900">
              <a:lnSpc>
                <a:spcPct val="90000"/>
              </a:lnSpc>
            </a:pPr>
            <a:r>
              <a:rPr dirty="0"/>
              <a:t>в </a:t>
            </a:r>
            <a:r>
              <a:rPr spc="-5" dirty="0"/>
              <a:t>форме </a:t>
            </a:r>
            <a:r>
              <a:rPr spc="-10" dirty="0"/>
              <a:t>прошедшего  </a:t>
            </a:r>
            <a:r>
              <a:rPr spc="-5" dirty="0"/>
              <a:t>времени</a:t>
            </a:r>
            <a:r>
              <a:rPr spc="-70" dirty="0"/>
              <a:t> </a:t>
            </a:r>
            <a:r>
              <a:rPr spc="-5" dirty="0"/>
              <a:t>несовершенного  </a:t>
            </a:r>
            <a:r>
              <a:rPr dirty="0"/>
              <a:t>вида </a:t>
            </a:r>
            <a:r>
              <a:rPr spc="-10" dirty="0"/>
              <a:t>(</a:t>
            </a:r>
            <a:r>
              <a:rPr i="1" spc="-10" dirty="0">
                <a:latin typeface="Calibri"/>
                <a:cs typeface="Calibri"/>
              </a:rPr>
              <a:t>приехал, увидел,  </a:t>
            </a:r>
            <a:r>
              <a:rPr i="1" spc="-5" dirty="0">
                <a:latin typeface="Calibri"/>
                <a:cs typeface="Calibri"/>
              </a:rPr>
              <a:t>разработал </a:t>
            </a:r>
            <a:r>
              <a:rPr dirty="0"/>
              <a:t>и </a:t>
            </a:r>
            <a:r>
              <a:rPr spc="-55" dirty="0"/>
              <a:t>т.</a:t>
            </a:r>
            <a:r>
              <a:rPr spc="-30" dirty="0"/>
              <a:t> </a:t>
            </a:r>
            <a:r>
              <a:rPr spc="-5" dirty="0"/>
              <a:t>д.).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Борисова А.</a:t>
            </a:r>
            <a:r>
              <a:rPr spc="-80" dirty="0"/>
              <a:t> </a:t>
            </a:r>
            <a:r>
              <a:rPr dirty="0"/>
              <a:t>Х.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212852"/>
            <a:ext cx="2655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C00000"/>
                </a:solidFill>
              </a:rPr>
              <a:t>Рассуждение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300227" y="972311"/>
            <a:ext cx="4116704" cy="5631180"/>
            <a:chOff x="300227" y="972311"/>
            <a:chExt cx="4116704" cy="5631180"/>
          </a:xfrm>
        </p:grpSpPr>
        <p:sp>
          <p:nvSpPr>
            <p:cNvPr id="4" name="object 4"/>
            <p:cNvSpPr/>
            <p:nvPr/>
          </p:nvSpPr>
          <p:spPr>
            <a:xfrm>
              <a:off x="306323" y="978407"/>
              <a:ext cx="4104640" cy="5619115"/>
            </a:xfrm>
            <a:custGeom>
              <a:avLst/>
              <a:gdLst/>
              <a:ahLst/>
              <a:cxnLst/>
              <a:rect l="l" t="t" r="r" b="b"/>
              <a:pathLst>
                <a:path w="4104640" h="5619115">
                  <a:moveTo>
                    <a:pt x="4104132" y="0"/>
                  </a:moveTo>
                  <a:lnTo>
                    <a:pt x="0" y="0"/>
                  </a:lnTo>
                  <a:lnTo>
                    <a:pt x="0" y="5618988"/>
                  </a:lnTo>
                  <a:lnTo>
                    <a:pt x="4104132" y="5618988"/>
                  </a:lnTo>
                  <a:lnTo>
                    <a:pt x="4104132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6323" y="978407"/>
              <a:ext cx="4104640" cy="5619115"/>
            </a:xfrm>
            <a:custGeom>
              <a:avLst/>
              <a:gdLst/>
              <a:ahLst/>
              <a:cxnLst/>
              <a:rect l="l" t="t" r="r" b="b"/>
              <a:pathLst>
                <a:path w="4104640" h="5619115">
                  <a:moveTo>
                    <a:pt x="0" y="5618988"/>
                  </a:moveTo>
                  <a:lnTo>
                    <a:pt x="4104132" y="5618988"/>
                  </a:lnTo>
                  <a:lnTo>
                    <a:pt x="4104132" y="0"/>
                  </a:lnTo>
                  <a:lnTo>
                    <a:pt x="0" y="0"/>
                  </a:lnTo>
                  <a:lnTo>
                    <a:pt x="0" y="561898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85063" y="955675"/>
            <a:ext cx="3881754" cy="26962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84785" marR="605155" indent="-17272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185420" algn="l"/>
              </a:tabLst>
            </a:pPr>
            <a:r>
              <a:rPr sz="2400" b="1" spc="-10" dirty="0">
                <a:latin typeface="Calibri"/>
                <a:cs typeface="Calibri"/>
              </a:rPr>
              <a:t>Рассуждение </a:t>
            </a:r>
            <a:r>
              <a:rPr sz="2400" dirty="0">
                <a:latin typeface="Calibri"/>
                <a:cs typeface="Calibri"/>
              </a:rPr>
              <a:t>— </a:t>
            </a:r>
            <a:r>
              <a:rPr sz="2400" spc="-15" dirty="0">
                <a:latin typeface="Calibri"/>
                <a:cs typeface="Calibri"/>
              </a:rPr>
              <a:t>это </a:t>
            </a:r>
            <a:r>
              <a:rPr sz="2400" spc="-5" dirty="0">
                <a:latin typeface="Calibri"/>
                <a:cs typeface="Calibri"/>
              </a:rPr>
              <a:t>тип  речи, при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помощи</a:t>
            </a:r>
            <a:endParaRPr sz="2400">
              <a:latin typeface="Calibri"/>
              <a:cs typeface="Calibri"/>
            </a:endParaRPr>
          </a:p>
          <a:p>
            <a:pPr marL="184785" marR="26034">
              <a:lnSpc>
                <a:spcPts val="2590"/>
              </a:lnSpc>
              <a:spcBef>
                <a:spcPts val="5"/>
              </a:spcBef>
            </a:pPr>
            <a:r>
              <a:rPr sz="2400" spc="-20" dirty="0">
                <a:latin typeface="Calibri"/>
                <a:cs typeface="Calibri"/>
              </a:rPr>
              <a:t>которого </a:t>
            </a:r>
            <a:r>
              <a:rPr sz="2400" i="1" spc="-10" dirty="0">
                <a:latin typeface="Calibri"/>
                <a:cs typeface="Calibri"/>
              </a:rPr>
              <a:t>доказывается </a:t>
            </a:r>
            <a:r>
              <a:rPr sz="2400" i="1" spc="-5" dirty="0">
                <a:latin typeface="Calibri"/>
                <a:cs typeface="Calibri"/>
              </a:rPr>
              <a:t>или  </a:t>
            </a:r>
            <a:r>
              <a:rPr sz="2400" i="1" spc="-10" dirty="0">
                <a:latin typeface="Calibri"/>
                <a:cs typeface="Calibri"/>
              </a:rPr>
              <a:t>объясняется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какое-либо</a:t>
            </a:r>
            <a:endParaRPr sz="2400">
              <a:latin typeface="Calibri"/>
              <a:cs typeface="Calibri"/>
            </a:endParaRPr>
          </a:p>
          <a:p>
            <a:pPr marL="184785">
              <a:lnSpc>
                <a:spcPts val="2410"/>
              </a:lnSpc>
            </a:pPr>
            <a:r>
              <a:rPr sz="2400" i="1" spc="-10" dirty="0">
                <a:latin typeface="Calibri"/>
                <a:cs typeface="Calibri"/>
              </a:rPr>
              <a:t>положение,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мысль;</a:t>
            </a:r>
            <a:endParaRPr sz="2400">
              <a:latin typeface="Calibri"/>
              <a:cs typeface="Calibri"/>
            </a:endParaRPr>
          </a:p>
          <a:p>
            <a:pPr marL="184785">
              <a:lnSpc>
                <a:spcPts val="2595"/>
              </a:lnSpc>
            </a:pPr>
            <a:r>
              <a:rPr sz="2400" i="1" dirty="0">
                <a:latin typeface="Calibri"/>
                <a:cs typeface="Calibri"/>
              </a:rPr>
              <a:t>говорится о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причинах</a:t>
            </a:r>
            <a:endParaRPr sz="2400">
              <a:latin typeface="Calibri"/>
              <a:cs typeface="Calibri"/>
            </a:endParaRPr>
          </a:p>
          <a:p>
            <a:pPr marL="184785" marR="5080">
              <a:lnSpc>
                <a:spcPts val="2590"/>
              </a:lnSpc>
              <a:spcBef>
                <a:spcPts val="190"/>
              </a:spcBef>
            </a:pPr>
            <a:r>
              <a:rPr sz="2400" i="1" dirty="0">
                <a:latin typeface="Calibri"/>
                <a:cs typeface="Calibri"/>
              </a:rPr>
              <a:t>и следствиях </a:t>
            </a:r>
            <a:r>
              <a:rPr sz="2400" dirty="0">
                <a:latin typeface="Calibri"/>
                <a:cs typeface="Calibri"/>
              </a:rPr>
              <a:t>событий и  </a:t>
            </a:r>
            <a:r>
              <a:rPr sz="2400" spc="-10" dirty="0">
                <a:latin typeface="Calibri"/>
                <a:cs typeface="Calibri"/>
              </a:rPr>
              <a:t>явлений, </a:t>
            </a:r>
            <a:r>
              <a:rPr sz="2400" spc="-15" dirty="0">
                <a:latin typeface="Calibri"/>
                <a:cs typeface="Calibri"/>
              </a:rPr>
              <a:t>оценках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чувствах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565903" y="972311"/>
            <a:ext cx="4257040" cy="5631180"/>
            <a:chOff x="4565903" y="972311"/>
            <a:chExt cx="4257040" cy="5631180"/>
          </a:xfrm>
        </p:grpSpPr>
        <p:sp>
          <p:nvSpPr>
            <p:cNvPr id="8" name="object 8"/>
            <p:cNvSpPr/>
            <p:nvPr/>
          </p:nvSpPr>
          <p:spPr>
            <a:xfrm>
              <a:off x="4571999" y="978407"/>
              <a:ext cx="4244340" cy="5619115"/>
            </a:xfrm>
            <a:custGeom>
              <a:avLst/>
              <a:gdLst/>
              <a:ahLst/>
              <a:cxnLst/>
              <a:rect l="l" t="t" r="r" b="b"/>
              <a:pathLst>
                <a:path w="4244340" h="5619115">
                  <a:moveTo>
                    <a:pt x="4244340" y="0"/>
                  </a:moveTo>
                  <a:lnTo>
                    <a:pt x="0" y="0"/>
                  </a:lnTo>
                  <a:lnTo>
                    <a:pt x="0" y="5618988"/>
                  </a:lnTo>
                  <a:lnTo>
                    <a:pt x="4244340" y="5618988"/>
                  </a:lnTo>
                  <a:lnTo>
                    <a:pt x="424434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71999" y="978407"/>
              <a:ext cx="4244340" cy="5619115"/>
            </a:xfrm>
            <a:custGeom>
              <a:avLst/>
              <a:gdLst/>
              <a:ahLst/>
              <a:cxnLst/>
              <a:rect l="l" t="t" r="r" b="b"/>
              <a:pathLst>
                <a:path w="4244340" h="5619115">
                  <a:moveTo>
                    <a:pt x="0" y="5618988"/>
                  </a:moveTo>
                  <a:lnTo>
                    <a:pt x="4244340" y="5618988"/>
                  </a:lnTo>
                  <a:lnTo>
                    <a:pt x="4244340" y="0"/>
                  </a:lnTo>
                  <a:lnTo>
                    <a:pt x="0" y="0"/>
                  </a:lnTo>
                  <a:lnTo>
                    <a:pt x="0" y="561898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651628" y="955675"/>
            <a:ext cx="3999229" cy="53301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84785" marR="393065" indent="-17272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185420" algn="l"/>
              </a:tabLst>
            </a:pP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текстах-рассуждениях  особая </a:t>
            </a:r>
            <a:r>
              <a:rPr sz="2400" spc="-20" dirty="0">
                <a:latin typeface="Calibri"/>
                <a:cs typeface="Calibri"/>
              </a:rPr>
              <a:t>роль </a:t>
            </a:r>
            <a:r>
              <a:rPr sz="2400" spc="-5" dirty="0">
                <a:latin typeface="Calibri"/>
                <a:cs typeface="Calibri"/>
              </a:rPr>
              <a:t>принадлежит  </a:t>
            </a:r>
            <a:r>
              <a:rPr sz="2400" spc="-15" dirty="0">
                <a:latin typeface="Calibri"/>
                <a:cs typeface="Calibri"/>
              </a:rPr>
              <a:t>вводным</a:t>
            </a:r>
            <a:r>
              <a:rPr sz="2400" dirty="0">
                <a:latin typeface="Calibri"/>
                <a:cs typeface="Calibri"/>
              </a:rPr>
              <a:t> словам,</a:t>
            </a:r>
            <a:endParaRPr sz="2400">
              <a:latin typeface="Calibri"/>
              <a:cs typeface="Calibri"/>
            </a:endParaRPr>
          </a:p>
          <a:p>
            <a:pPr marL="184785" marR="8255">
              <a:lnSpc>
                <a:spcPts val="2590"/>
              </a:lnSpc>
              <a:spcBef>
                <a:spcPts val="10"/>
              </a:spcBef>
            </a:pPr>
            <a:r>
              <a:rPr sz="2400" spc="-5" dirty="0">
                <a:latin typeface="Calibri"/>
                <a:cs typeface="Calibri"/>
              </a:rPr>
              <a:t>указывающим </a:t>
            </a:r>
            <a:r>
              <a:rPr sz="2400" dirty="0">
                <a:latin typeface="Calibri"/>
                <a:cs typeface="Calibri"/>
              </a:rPr>
              <a:t>на </a:t>
            </a:r>
            <a:r>
              <a:rPr sz="2400" spc="-10" dirty="0">
                <a:latin typeface="Calibri"/>
                <a:cs typeface="Calibri"/>
              </a:rPr>
              <a:t>связь  </a:t>
            </a:r>
            <a:r>
              <a:rPr sz="2400" spc="-5" dirty="0">
                <a:latin typeface="Calibri"/>
                <a:cs typeface="Calibri"/>
              </a:rPr>
              <a:t>мыслей, </a:t>
            </a:r>
            <a:r>
              <a:rPr sz="2400" spc="-15" dirty="0">
                <a:latin typeface="Calibri"/>
                <a:cs typeface="Calibri"/>
              </a:rPr>
              <a:t>последовательность  </a:t>
            </a:r>
            <a:r>
              <a:rPr sz="2400" spc="-10" dirty="0">
                <a:latin typeface="Calibri"/>
                <a:cs typeface="Calibri"/>
              </a:rPr>
              <a:t>изложения </a:t>
            </a:r>
            <a:r>
              <a:rPr sz="2400" i="1" dirty="0">
                <a:latin typeface="Calibri"/>
                <a:cs typeface="Calibri"/>
              </a:rPr>
              <a:t>(во-первых,</a:t>
            </a:r>
            <a:r>
              <a:rPr sz="2400" i="1" spc="-3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во-</a:t>
            </a:r>
            <a:endParaRPr sz="2400">
              <a:latin typeface="Calibri"/>
              <a:cs typeface="Calibri"/>
            </a:endParaRPr>
          </a:p>
          <a:p>
            <a:pPr marL="184785" marR="219075">
              <a:lnSpc>
                <a:spcPts val="2590"/>
              </a:lnSpc>
              <a:spcBef>
                <a:spcPts val="10"/>
              </a:spcBef>
            </a:pPr>
            <a:r>
              <a:rPr sz="2400" i="1" spc="-5" dirty="0">
                <a:latin typeface="Calibri"/>
                <a:cs typeface="Calibri"/>
              </a:rPr>
              <a:t>вторых, итак, таким  образом, следовательно, </a:t>
            </a:r>
            <a:r>
              <a:rPr sz="2400" i="1" dirty="0">
                <a:latin typeface="Calibri"/>
                <a:cs typeface="Calibri"/>
              </a:rPr>
              <a:t>с  </a:t>
            </a:r>
            <a:r>
              <a:rPr sz="2400" i="1" spc="-5" dirty="0">
                <a:latin typeface="Calibri"/>
                <a:cs typeface="Calibri"/>
              </a:rPr>
              <a:t>одной стороны, </a:t>
            </a:r>
            <a:r>
              <a:rPr sz="2400" i="1" dirty="0">
                <a:latin typeface="Calibri"/>
                <a:cs typeface="Calibri"/>
              </a:rPr>
              <a:t>с </a:t>
            </a:r>
            <a:r>
              <a:rPr sz="2400" i="1" spc="-10" dirty="0">
                <a:latin typeface="Calibri"/>
                <a:cs typeface="Calibri"/>
              </a:rPr>
              <a:t>другой  </a:t>
            </a:r>
            <a:r>
              <a:rPr sz="2400" i="1" spc="-5" dirty="0">
                <a:latin typeface="Calibri"/>
                <a:cs typeface="Calibri"/>
              </a:rPr>
              <a:t>стороны)</a:t>
            </a:r>
            <a:r>
              <a:rPr sz="2400" spc="-5" dirty="0">
                <a:latin typeface="Calibri"/>
                <a:cs typeface="Calibri"/>
              </a:rPr>
              <a:t>, </a:t>
            </a:r>
            <a:r>
              <a:rPr sz="2400" dirty="0">
                <a:latin typeface="Calibri"/>
                <a:cs typeface="Calibri"/>
              </a:rPr>
              <a:t>а </a:t>
            </a:r>
            <a:r>
              <a:rPr sz="2400" spc="-10" dirty="0">
                <a:latin typeface="Calibri"/>
                <a:cs typeface="Calibri"/>
              </a:rPr>
              <a:t>также</a:t>
            </a:r>
            <a:endParaRPr sz="2400">
              <a:latin typeface="Calibri"/>
              <a:cs typeface="Calibri"/>
            </a:endParaRPr>
          </a:p>
          <a:p>
            <a:pPr marL="184785" marR="140970">
              <a:lnSpc>
                <a:spcPts val="2590"/>
              </a:lnSpc>
              <a:spcBef>
                <a:spcPts val="10"/>
              </a:spcBef>
            </a:pPr>
            <a:r>
              <a:rPr sz="2400" spc="-15" dirty="0">
                <a:latin typeface="Calibri"/>
                <a:cs typeface="Calibri"/>
              </a:rPr>
              <a:t>подчинительным </a:t>
            </a:r>
            <a:r>
              <a:rPr sz="2400" dirty="0">
                <a:latin typeface="Calibri"/>
                <a:cs typeface="Calibri"/>
              </a:rPr>
              <a:t>союзам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со  значением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причины,</a:t>
            </a:r>
            <a:endParaRPr sz="2400">
              <a:latin typeface="Calibri"/>
              <a:cs typeface="Calibri"/>
            </a:endParaRPr>
          </a:p>
          <a:p>
            <a:pPr marL="184785" marR="5080">
              <a:lnSpc>
                <a:spcPts val="2590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следствия, уступки (</a:t>
            </a:r>
            <a:r>
              <a:rPr sz="2400" i="1" spc="-5" dirty="0">
                <a:latin typeface="Calibri"/>
                <a:cs typeface="Calibri"/>
              </a:rPr>
              <a:t>для</a:t>
            </a:r>
            <a:r>
              <a:rPr sz="2400" i="1" spc="-9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того  </a:t>
            </a:r>
            <a:r>
              <a:rPr sz="2400" i="1" dirty="0">
                <a:latin typeface="Calibri"/>
                <a:cs typeface="Calibri"/>
              </a:rPr>
              <a:t>чтобы, </a:t>
            </a:r>
            <a:r>
              <a:rPr sz="2400" i="1" spc="-5" dirty="0">
                <a:latin typeface="Calibri"/>
                <a:cs typeface="Calibri"/>
              </a:rPr>
              <a:t>вследствие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того</a:t>
            </a:r>
            <a:endParaRPr sz="2400">
              <a:latin typeface="Calibri"/>
              <a:cs typeface="Calibri"/>
            </a:endParaRPr>
          </a:p>
          <a:p>
            <a:pPr marL="184785">
              <a:lnSpc>
                <a:spcPts val="2415"/>
              </a:lnSpc>
            </a:pPr>
            <a:r>
              <a:rPr sz="2400" i="1" dirty="0">
                <a:latin typeface="Calibri"/>
                <a:cs typeface="Calibri"/>
              </a:rPr>
              <a:t>чтобы, </a:t>
            </a:r>
            <a:r>
              <a:rPr sz="2400" i="1" spc="-5" dirty="0">
                <a:latin typeface="Calibri"/>
                <a:cs typeface="Calibri"/>
              </a:rPr>
              <a:t>так </a:t>
            </a:r>
            <a:r>
              <a:rPr sz="2400" i="1" spc="-15" dirty="0">
                <a:latin typeface="Calibri"/>
                <a:cs typeface="Calibri"/>
              </a:rPr>
              <a:t>как,</a:t>
            </a:r>
            <a:r>
              <a:rPr sz="2400" i="1" spc="-35" dirty="0">
                <a:latin typeface="Calibri"/>
                <a:cs typeface="Calibri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хотя,</a:t>
            </a:r>
            <a:endParaRPr sz="2400">
              <a:latin typeface="Calibri"/>
              <a:cs typeface="Calibri"/>
            </a:endParaRPr>
          </a:p>
          <a:p>
            <a:pPr marL="184785">
              <a:lnSpc>
                <a:spcPts val="2735"/>
              </a:lnSpc>
            </a:pPr>
            <a:r>
              <a:rPr sz="2400" i="1" dirty="0">
                <a:latin typeface="Calibri"/>
                <a:cs typeface="Calibri"/>
              </a:rPr>
              <a:t>несмотря на </a:t>
            </a:r>
            <a:r>
              <a:rPr sz="2400" i="1" spc="-5" dirty="0">
                <a:latin typeface="Calibri"/>
                <a:cs typeface="Calibri"/>
              </a:rPr>
              <a:t>то </a:t>
            </a:r>
            <a:r>
              <a:rPr sz="2400" i="1" dirty="0">
                <a:latin typeface="Calibri"/>
                <a:cs typeface="Calibri"/>
              </a:rPr>
              <a:t>что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0" dirty="0">
                <a:latin typeface="Calibri"/>
                <a:cs typeface="Calibri"/>
              </a:rPr>
              <a:t>т.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д.).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Борисова А.</a:t>
            </a:r>
            <a:r>
              <a:rPr spc="-80" dirty="0"/>
              <a:t> </a:t>
            </a:r>
            <a:r>
              <a:rPr dirty="0"/>
              <a:t>Х.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6445" y="1119886"/>
            <a:ext cx="7679055" cy="3603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5" dirty="0">
                <a:latin typeface="Calibri"/>
                <a:cs typeface="Calibri"/>
              </a:rPr>
              <a:t>В </a:t>
            </a:r>
            <a:r>
              <a:rPr sz="2800" b="1" spc="-20" dirty="0">
                <a:latin typeface="Calibri"/>
                <a:cs typeface="Calibri"/>
              </a:rPr>
              <a:t>предложениях </a:t>
            </a:r>
            <a:r>
              <a:rPr sz="2800" b="1" dirty="0">
                <a:latin typeface="Calibri"/>
                <a:cs typeface="Calibri"/>
              </a:rPr>
              <a:t>7—10 </a:t>
            </a:r>
            <a:r>
              <a:rPr sz="2800" b="1" spc="-20" dirty="0">
                <a:latin typeface="Calibri"/>
                <a:cs typeface="Calibri"/>
              </a:rPr>
              <a:t>содержится</a:t>
            </a:r>
            <a:r>
              <a:rPr sz="2800" b="1" spc="9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рассуждение</a:t>
            </a:r>
            <a:r>
              <a:rPr sz="2900" b="0" spc="-5" dirty="0">
                <a:latin typeface="Calibri Light"/>
                <a:cs typeface="Calibri Light"/>
              </a:rPr>
              <a:t>.</a:t>
            </a:r>
            <a:endParaRPr sz="29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900">
              <a:latin typeface="Calibri Light"/>
              <a:cs typeface="Calibri Light"/>
            </a:endParaRPr>
          </a:p>
          <a:p>
            <a:pPr marL="135255" marR="339090">
              <a:lnSpc>
                <a:spcPts val="2590"/>
              </a:lnSpc>
              <a:spcBef>
                <a:spcPts val="2230"/>
              </a:spcBef>
            </a:pPr>
            <a:r>
              <a:rPr sz="2400" spc="-5" dirty="0">
                <a:latin typeface="Calibri"/>
                <a:cs typeface="Calibri"/>
              </a:rPr>
              <a:t>(7)Но </a:t>
            </a:r>
            <a:r>
              <a:rPr sz="2400" dirty="0">
                <a:latin typeface="Calibri"/>
                <a:cs typeface="Calibri"/>
              </a:rPr>
              <a:t>не </a:t>
            </a:r>
            <a:r>
              <a:rPr sz="2400" spc="-5" dirty="0">
                <a:latin typeface="Calibri"/>
                <a:cs typeface="Calibri"/>
              </a:rPr>
              <a:t>надо </a:t>
            </a:r>
            <a:r>
              <a:rPr sz="2400" spc="-10" dirty="0">
                <a:latin typeface="Calibri"/>
                <a:cs typeface="Calibri"/>
              </a:rPr>
              <a:t>думать, что </a:t>
            </a:r>
            <a:r>
              <a:rPr sz="2400" dirty="0">
                <a:latin typeface="Calibri"/>
                <a:cs typeface="Calibri"/>
              </a:rPr>
              <a:t>чувство </a:t>
            </a:r>
            <a:r>
              <a:rPr sz="2400" spc="-5" dirty="0">
                <a:latin typeface="Calibri"/>
                <a:cs typeface="Calibri"/>
              </a:rPr>
              <a:t>нежности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принижает  </a:t>
            </a:r>
            <a:r>
              <a:rPr sz="2400" spc="-10" dirty="0">
                <a:latin typeface="Calibri"/>
                <a:cs typeface="Calibri"/>
              </a:rPr>
              <a:t>человека. </a:t>
            </a:r>
            <a:r>
              <a:rPr sz="2400" spc="-15" dirty="0">
                <a:latin typeface="Calibri"/>
                <a:cs typeface="Calibri"/>
              </a:rPr>
              <a:t>(8)Наоборот. </a:t>
            </a:r>
            <a:r>
              <a:rPr sz="2400" spc="-5" dirty="0">
                <a:latin typeface="Calibri"/>
                <a:cs typeface="Calibri"/>
              </a:rPr>
              <a:t>(9)Нежность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идёт</a:t>
            </a:r>
            <a:endParaRPr sz="2400">
              <a:latin typeface="Calibri"/>
              <a:cs typeface="Calibri"/>
            </a:endParaRPr>
          </a:p>
          <a:p>
            <a:pPr marL="135255" marR="138430">
              <a:lnSpc>
                <a:spcPts val="2590"/>
              </a:lnSpc>
              <a:spcBef>
                <a:spcPts val="810"/>
              </a:spcBef>
            </a:pPr>
            <a:r>
              <a:rPr sz="2400" spc="-15" dirty="0">
                <a:latin typeface="Calibri"/>
                <a:cs typeface="Calibri"/>
              </a:rPr>
              <a:t>сверху, </a:t>
            </a:r>
            <a:r>
              <a:rPr sz="2400" spc="-5" dirty="0">
                <a:latin typeface="Calibri"/>
                <a:cs typeface="Calibri"/>
              </a:rPr>
              <a:t>она </a:t>
            </a:r>
            <a:r>
              <a:rPr sz="2400" spc="-10" dirty="0">
                <a:latin typeface="Calibri"/>
                <a:cs typeface="Calibri"/>
              </a:rPr>
              <a:t>заботится </a:t>
            </a:r>
            <a:r>
              <a:rPr sz="2400" dirty="0">
                <a:latin typeface="Calibri"/>
                <a:cs typeface="Calibri"/>
              </a:rPr>
              <a:t>о </a:t>
            </a:r>
            <a:r>
              <a:rPr sz="2400" spc="-10" dirty="0">
                <a:latin typeface="Calibri"/>
                <a:cs typeface="Calibri"/>
              </a:rPr>
              <a:t>любимом, </a:t>
            </a:r>
            <a:r>
              <a:rPr sz="2400" spc="-20" dirty="0">
                <a:latin typeface="Calibri"/>
                <a:cs typeface="Calibri"/>
              </a:rPr>
              <a:t>охраняет, </a:t>
            </a:r>
            <a:r>
              <a:rPr sz="2400" spc="-10" dirty="0">
                <a:latin typeface="Calibri"/>
                <a:cs typeface="Calibri"/>
              </a:rPr>
              <a:t>опекает его.  </a:t>
            </a:r>
            <a:r>
              <a:rPr sz="2400" spc="-5" dirty="0">
                <a:latin typeface="Calibri"/>
                <a:cs typeface="Calibri"/>
              </a:rPr>
              <a:t>(10)А </a:t>
            </a:r>
            <a:r>
              <a:rPr sz="2400" spc="-10" dirty="0">
                <a:latin typeface="Calibri"/>
                <a:cs typeface="Calibri"/>
              </a:rPr>
              <a:t>ведь опекать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охранять </a:t>
            </a:r>
            <a:r>
              <a:rPr sz="2400" spc="-10" dirty="0">
                <a:latin typeface="Calibri"/>
                <a:cs typeface="Calibri"/>
              </a:rPr>
              <a:t>можно </a:t>
            </a:r>
            <a:r>
              <a:rPr sz="2400" spc="-25" dirty="0">
                <a:latin typeface="Calibri"/>
                <a:cs typeface="Calibri"/>
              </a:rPr>
              <a:t>только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существо</a:t>
            </a:r>
            <a:endParaRPr sz="2400">
              <a:latin typeface="Calibri"/>
              <a:cs typeface="Calibri"/>
            </a:endParaRPr>
          </a:p>
          <a:p>
            <a:pPr marL="135255">
              <a:lnSpc>
                <a:spcPts val="2410"/>
              </a:lnSpc>
            </a:pPr>
            <a:r>
              <a:rPr sz="2400" dirty="0">
                <a:latin typeface="Calibri"/>
                <a:cs typeface="Calibri"/>
              </a:rPr>
              <a:t>беззащитное, </a:t>
            </a:r>
            <a:r>
              <a:rPr sz="2400" spc="-5" dirty="0">
                <a:latin typeface="Calibri"/>
                <a:cs typeface="Calibri"/>
              </a:rPr>
              <a:t>нуждающееся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0" dirty="0">
                <a:latin typeface="Calibri"/>
                <a:cs typeface="Calibri"/>
              </a:rPr>
              <a:t>опеке, </a:t>
            </a:r>
            <a:r>
              <a:rPr sz="2400" spc="-15" dirty="0">
                <a:latin typeface="Calibri"/>
                <a:cs typeface="Calibri"/>
              </a:rPr>
              <a:t>поэтому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слова</a:t>
            </a:r>
            <a:endParaRPr sz="2400">
              <a:latin typeface="Calibri"/>
              <a:cs typeface="Calibri"/>
            </a:endParaRPr>
          </a:p>
          <a:p>
            <a:pPr marL="135255">
              <a:lnSpc>
                <a:spcPts val="2595"/>
              </a:lnSpc>
            </a:pPr>
            <a:r>
              <a:rPr sz="2400" spc="-5" dirty="0">
                <a:latin typeface="Calibri"/>
                <a:cs typeface="Calibri"/>
              </a:rPr>
              <a:t>нежности </a:t>
            </a:r>
            <a:r>
              <a:rPr sz="2400" dirty="0">
                <a:latin typeface="Calibri"/>
                <a:cs typeface="Calibri"/>
              </a:rPr>
              <a:t>— слова </a:t>
            </a:r>
            <a:r>
              <a:rPr sz="2400" spc="-10" dirty="0">
                <a:latin typeface="Calibri"/>
                <a:cs typeface="Calibri"/>
              </a:rPr>
              <a:t>уменьшительные, </a:t>
            </a:r>
            <a:r>
              <a:rPr sz="2400" spc="-5" dirty="0">
                <a:latin typeface="Calibri"/>
                <a:cs typeface="Calibri"/>
              </a:rPr>
              <a:t>идущие </a:t>
            </a:r>
            <a:r>
              <a:rPr sz="2400" spc="-10" dirty="0">
                <a:latin typeface="Calibri"/>
                <a:cs typeface="Calibri"/>
              </a:rPr>
              <a:t>от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сильного</a:t>
            </a:r>
            <a:endParaRPr sz="2400">
              <a:latin typeface="Calibri"/>
              <a:cs typeface="Calibri"/>
            </a:endParaRPr>
          </a:p>
          <a:p>
            <a:pPr marL="135255">
              <a:lnSpc>
                <a:spcPts val="2740"/>
              </a:lnSpc>
            </a:pPr>
            <a:r>
              <a:rPr sz="2400" dirty="0">
                <a:latin typeface="Calibri"/>
                <a:cs typeface="Calibri"/>
              </a:rPr>
              <a:t>к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слабому.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Борисова А.</a:t>
            </a:r>
            <a:r>
              <a:rPr spc="-80" dirty="0"/>
              <a:t> </a:t>
            </a:r>
            <a:r>
              <a:rPr dirty="0"/>
              <a:t>Х.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49" y="5675477"/>
            <a:ext cx="72193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Да, так </a:t>
            </a:r>
            <a:r>
              <a:rPr sz="2400" b="1" spc="-15" dirty="0">
                <a:latin typeface="Calibri"/>
                <a:cs typeface="Calibri"/>
              </a:rPr>
              <a:t>как </a:t>
            </a:r>
            <a:r>
              <a:rPr sz="2400" b="1" spc="-5" dirty="0">
                <a:latin typeface="Calibri"/>
                <a:cs typeface="Calibri"/>
              </a:rPr>
              <a:t>есть </a:t>
            </a:r>
            <a:r>
              <a:rPr sz="2400" b="1" spc="-10" dirty="0">
                <a:latin typeface="Calibri"/>
                <a:cs typeface="Calibri"/>
              </a:rPr>
              <a:t>тезис, </a:t>
            </a:r>
            <a:r>
              <a:rPr sz="2400" b="1" spc="-5" dirty="0">
                <a:latin typeface="Calibri"/>
                <a:cs typeface="Calibri"/>
              </a:rPr>
              <a:t>есть </a:t>
            </a:r>
            <a:r>
              <a:rPr sz="2400" b="1" spc="-10" dirty="0">
                <a:latin typeface="Calibri"/>
                <a:cs typeface="Calibri"/>
              </a:rPr>
              <a:t>вводное </a:t>
            </a:r>
            <a:r>
              <a:rPr sz="2400" b="1" spc="-5" dirty="0">
                <a:latin typeface="Calibri"/>
                <a:cs typeface="Calibri"/>
              </a:rPr>
              <a:t>слово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«наоборот»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61182" y="175971"/>
            <a:ext cx="24384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C00000"/>
                </a:solidFill>
                <a:latin typeface="Arial"/>
                <a:cs typeface="Arial"/>
              </a:rPr>
              <a:t>Практик</a:t>
            </a:r>
            <a:r>
              <a:rPr sz="3600" spc="-55" dirty="0">
                <a:solidFill>
                  <a:srgbClr val="C00000"/>
                </a:solidFill>
                <a:latin typeface="Arial"/>
                <a:cs typeface="Arial"/>
              </a:rPr>
              <a:t>у</a:t>
            </a:r>
            <a:r>
              <a:rPr sz="3600" dirty="0">
                <a:solidFill>
                  <a:srgbClr val="C00000"/>
                </a:solidFill>
                <a:latin typeface="Arial"/>
                <a:cs typeface="Arial"/>
              </a:rPr>
              <a:t>м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1403</Words>
  <Application>Microsoft Office PowerPoint</Application>
  <PresentationFormat>Экран (4:3)</PresentationFormat>
  <Paragraphs>179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Garamond</vt:lpstr>
      <vt:lpstr>Office Theme</vt:lpstr>
      <vt:lpstr>ЕГЭ-2020</vt:lpstr>
      <vt:lpstr>Презентация PowerPoint</vt:lpstr>
      <vt:lpstr>Презентация PowerPoint</vt:lpstr>
      <vt:lpstr>Алгоритм выполнения задания 23</vt:lpstr>
      <vt:lpstr>Типы речи</vt:lpstr>
      <vt:lpstr>Описание</vt:lpstr>
      <vt:lpstr>Повествование</vt:lpstr>
      <vt:lpstr>Рассуждение</vt:lpstr>
      <vt:lpstr>Практикум</vt:lpstr>
      <vt:lpstr>В предложениях 11—14 представлено  повествование.</vt:lpstr>
      <vt:lpstr>В предложении 30 представлено описание.</vt:lpstr>
      <vt:lpstr>В предложениях 44—45 представлено  повествование.</vt:lpstr>
      <vt:lpstr>Предложения 57—58 содержат рассуждение.</vt:lpstr>
      <vt:lpstr>Предложение 8 объясняет содержание  предложения 7.</vt:lpstr>
      <vt:lpstr>В предложениях 26—27 содержится  повествование.</vt:lpstr>
      <vt:lpstr>В предложении 14 представлено описание  действий персонажа.</vt:lpstr>
      <vt:lpstr>В предложении 45 представлено повествование.</vt:lpstr>
      <vt:lpstr>В предложениях 11−12 содержится  повествование.</vt:lpstr>
      <vt:lpstr>Предложение 23 содержит повествование.</vt:lpstr>
      <vt:lpstr>Предложение 8 подтверждает тезис,  сформулированный в предложении 7.</vt:lpstr>
      <vt:lpstr>В предложении 10 представлено повествование.</vt:lpstr>
      <vt:lpstr>В предложении 21 представлено рассуждение.</vt:lpstr>
      <vt:lpstr>В предложении 3 представлено рассуждение.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Типы речи</dc:title>
  <dc:creator>Инна</dc:creator>
  <cp:lastModifiedBy>User</cp:lastModifiedBy>
  <cp:revision>1</cp:revision>
  <dcterms:created xsi:type="dcterms:W3CDTF">2020-05-25T09:19:14Z</dcterms:created>
  <dcterms:modified xsi:type="dcterms:W3CDTF">2020-05-26T11:02:21Z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2020-05-25T00:00:00Z</vt:filetime>
  </property>
  <property fmtid="{D5CDD505-2E9C-101B-9397-08002B2CF9AE}" pid="5" name="NXPowerLiteLastOptimized">
    <vt:lpwstr>2204940</vt:lpwstr>
  </property>
  <property fmtid="{D5CDD505-2E9C-101B-9397-08002B2CF9AE}" pid="6" name="NXPowerLiteSettings">
    <vt:lpwstr>F6000400038000</vt:lpwstr>
  </property>
  <property fmtid="{D5CDD505-2E9C-101B-9397-08002B2CF9AE}" pid="7" name="NXPowerLiteVersion">
    <vt:lpwstr>D4.3.1</vt:lpwstr>
  </property>
</Properties>
</file>