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61" r:id="rId2"/>
    <p:sldId id="275" r:id="rId3"/>
    <p:sldId id="276" r:id="rId4"/>
    <p:sldId id="277" r:id="rId5"/>
    <p:sldId id="280" r:id="rId6"/>
    <p:sldId id="271" r:id="rId7"/>
    <p:sldId id="282" r:id="rId8"/>
    <p:sldId id="283" r:id="rId9"/>
    <p:sldId id="284" r:id="rId10"/>
    <p:sldId id="285" r:id="rId11"/>
    <p:sldId id="286" r:id="rId12"/>
    <p:sldId id="281" r:id="rId13"/>
    <p:sldId id="273" r:id="rId14"/>
    <p:sldId id="288" r:id="rId15"/>
    <p:sldId id="287" r:id="rId16"/>
    <p:sldId id="272" r:id="rId17"/>
    <p:sldId id="274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rial Black" pitchFamily="34" charset="0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849" autoAdjust="0"/>
  </p:normalViewPr>
  <p:slideViewPr>
    <p:cSldViewPr>
      <p:cViewPr>
        <p:scale>
          <a:sx n="66" d="100"/>
          <a:sy n="66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13C5-71F2-4A4E-A6F5-A65E648E585B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B0E3-5E37-45A9-866C-74F4CE76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7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1B5B-6BC4-468F-8FC4-F719BEDC61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4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31B5B-6BC4-468F-8FC4-F719BEDC61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4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2139.IuUCwv63Mnvvx4oH15saxjbnDfI5CBmCtdRrcW7z4PihIr7HKqxTkv20HBaKmMqv7Cd3BMHwBeUXbt5R2cbK9loTJpPdlNmMoL-xPibFymQ.a35c309f687b1577473a44140e6d56b62dc9e0ea&amp;uuid=&amp;state=tid_Wvm4RM28ca_MiO4Ne9osTPtpHS9wicjEF5X7fRziVPIHCd9FyQ,,&amp;data=UlNrNmk5WktYejY4cHFySjRXSWhXSnVyQ2lGekw0ZGVrYkhFd1FCVklnMFFCS2p0a1FxNnFkUnVEb182ZTlnTDZwR0ZDWXZ3RTVGUTR0WlJCQWFqUVhEcFlFTVFGOE1wSk1kYktqckY4a1FhdFBrbGRMT05GUi1ndUdnWVVxcVlOR2tTcHFSSEgxbl81TEpWdENaUEdrT2x0Y243WDVvaA,,&amp;sign=70d7494121149c1d8e6e2c3033697648&amp;keyno=0&amp;b64e=2&amp;l10n=ru" TargetMode="External"/><Relationship Id="rId13" Type="http://schemas.openxmlformats.org/officeDocument/2006/relationships/hyperlink" Target="http://yandex.ru/clck/jsredir?from=yandex.ru;images/search;images;;&amp;text=&amp;etext=2139.loLheW5RKyPjmkmLirTIBSbGiZWn-a9dsqMs442IvhtR1pkE6xDjJFTeEQMFjO1uIX5TXzIzFLYXPTcRNG3PS1lA-nDYd0gH7ttjnEhvMuQ.383aabbfdf8a327f23a9438a55b1fe418630b843&amp;uuid=&amp;state=tid_Wvm4RM28ca_MiO4Ne9osTPtpHS9wicjEF5X7fRziVPIHCd9FyQ,,&amp;data=UlNrNmk5WktYejR0eWJFYk1LdmtxcVc1ZnZmTWRnQXphOE9HbldiZDVxbU1WYTJKcUdoY3M2b0tRVTVJMXo3TWp2cG9VS0FwYWduZnpQWkUtTFdIdGxTT2cxY0hOYzdJWjFqS29oRkp0WDczTjBVTE8wTGpCSnhGb0VZVk5scTFyYmI5cWNzSVVXN2h3UWRkalQzODNjRF9mTGtzYzJ2cXZ6eDdacFJLckV2R3NaZWlUN3VhSm4yWllsQXQ3aF9PeGtWQVN2R285U0RlOEdIMmFfbGVLY1d5VUJuVmo2OWtnOXJnTFpReEFONlRxZmZiN1BwWXhTWmlWTUM2OXRSYlFOYlRmUXFJeHBZLA,,&amp;sign=768016c1c9557cc0cdb789e2223022aa&amp;keyno=0&amp;b64e=2&amp;l10n=ru" TargetMode="External"/><Relationship Id="rId3" Type="http://schemas.openxmlformats.org/officeDocument/2006/relationships/hyperlink" Target="http://yandex.ru/clck/jsredir?from=yandex.ru;images/search;images;;&amp;text=&amp;etext=1561.GkQFEKxpHO8HumiTt2m5BCQmfhvt0ze4-lGNW0nlKzQukvx0iFhXw9ucb44605VwIdleDwW7GVQSRCMKZpjstjkJVWus40sdtOGmjyhzb38yINwCg_0FcgO2FXdkFJvD.eac22b3bf542e74da81f25398832844071419f72&amp;uuid=&amp;state=tid_Wvm4RM28ca_MiO4Ne9osTPtpHS9wicjEF5X7fRziVPIHCd9FyQ,,&amp;data=UlNrNmk5WktYejR0eWJFYk1Ldmtxalo5Nk9lTDBId1JrX1lRT1RscFl5R1d5bkFHMkhsNEtfYmR6VDBzT1ZyRWtSeUlzYnlxMnhLWnNaMW95aENwdW5JSzdHeklCUi00M2Jkd2RBVUhEMnB6Z01mUW8zcVhSQ2U5X216N3VsLWdDQUxvM2U0d0xvamlOY0Njd0dUMUJVY3l3SWxSY0xzVg,,&amp;sign=a7ceb193c559ae7a514f1a2f573afa2f&amp;keyno=0&amp;b64e=2&amp;l10n=ru" TargetMode="External"/><Relationship Id="rId7" Type="http://schemas.openxmlformats.org/officeDocument/2006/relationships/hyperlink" Target="https://onlinegdz.net/uprazhnenie-190-russkij-yazyk-3-klass-kanakina-goreckij-chast-2/" TargetMode="External"/><Relationship Id="rId12" Type="http://schemas.openxmlformats.org/officeDocument/2006/relationships/hyperlink" Target="http://yandex.ru/clck/jsredir?from=yandex.ru;images/search;images;;&amp;text=&amp;etext=2139.wS8wiLNbKoalp9uf_LA8DJBZ4Nc2qve6gxsPp0iEbcx27Z6DMn3AfoKMCCUOBbOe3EV1wsqz4_immaRvsgY5_JyBqUDCOOih8UEnfikxhYk.1d2ca3eab4ba74956b4d5d60b3ef3d0657bed8aa&amp;uuid=&amp;state=tid_Wvm4RM28ca_MiO4Ne9osTPtpHS9wicjEF5X7fRziVPIHCd9FyQ,,&amp;data=UlNrNmk5WktYejY4cHFySjRXSWhXTmF0Sk9NUEJOR0ZpeFJlbDJaWVVzeWhHYTBFUDRjSmxuSzdmV3hUbDlIdXlLdW14VVJYMDJEeEhiMC1YMTVISnJNaDBBdTZUb1ZmMUdqTFZjRS1CcWxoYmFhT1RtdkYtTXpTMDdHXzlidEVsSlpsOUN5UWxaVERBZmNNNTNjOU5adGR0Y29Ea0gzanA1S2tTdTRxODhfZWxGbXJQczB1dW9nNE5LeGRUeWJpSGdtdXI3Rm1rX0ks&amp;sign=40bce78b1d8d391b4fa3330ca20b490b&amp;keyno=0&amp;b64e=2&amp;l10n=ru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;images/search;images;;&amp;text=&amp;etext=8862.IWCygxj2ngMGOAeEJR8zzVQrMnbkq26Eo2m6OnKYYJjOEZ-raFy9YU9muDdjyhbISzPdasGIN2r12rUO0VDSoZHfpNI6zAqOiBp8yrdo5Zo.9f975486816e6608acdc9d5a0a1a8fbf448c8ef9&amp;uuid=&amp;state=tid_Wvm4RM28ca_MiO4Ne9osTPtpHS9wicjEF5X7fRziVPIHCd9FyQ,,&amp;data=UlNrNmk5WktYejY4cHFySjRXSWhXT1NBM21nZW96T0Y1a0tPVnJ5RlB2X25yUzhPWG1ETEZKbWNfOVpEMXFTVnJFYW1NMGUyblNfcTljMkpnT0w1c2xkUDlfMmpXWGF1Z1AwUHJGWWpGZFBZV2FPQmk5d3lVZFJET1FYVkkweXg,&amp;sign=06c7369d0bf996b61a608312edd8a9ee&amp;keyno=0&amp;b64e=2&amp;l10n=ru" TargetMode="External"/><Relationship Id="rId11" Type="http://schemas.openxmlformats.org/officeDocument/2006/relationships/hyperlink" Target="http://yandex.ru/clck/jsredir?from=yandex.ru;images/search;images;;&amp;text=&amp;etext=2139.UtvZwZngvUhwbI2-yh4v6fdMRPaWaNCXH6pPYgbfcXj0Pt6dGhYinuqC_nlVfc-8DclGT6pKrE0igmXYx-17EicdxfdP-ht-URBPrwHI4Qc.d6403261de119a1caa5ece8b3803d2b0204bbef8&amp;uuid=&amp;state=tid_Wvm4RM28ca_MiO4Ne9osTPtpHS9wicjEF5X7fRziVPIHCd9FyQ,,&amp;data=UlNrNmk5WktYejR0eWJFYk1Ldmtxb25OeXJnMUszakVFRFVWUVZ3ZjZEUGFmOG5KZVdheC1LNjlMQTJWZnh2NDQ3VFRTcjRsdVdDaUJfc3l3Y3VBZ21ULS16OUNNUzRTTEU2Zy1ScFAwQ2wtX2JPNGx4eUZMQWZUSjlRQjZQZ2o,&amp;sign=e04fca0a579d60e9da2f3e4fe71aa764&amp;keyno=0&amp;b64e=2&amp;l10n=ru" TargetMode="External"/><Relationship Id="rId5" Type="http://schemas.openxmlformats.org/officeDocument/2006/relationships/hyperlink" Target="http://yandex.ru/clck/jsredir?from=yandex.ru;images/search;images;;&amp;text=&amp;etext=8862.t4865-BMO40_B1J2NtaiI7wCYA3GmTzLNzDyDRFEFSaDzeV2ofbE0-mdHMuDzKshPd1doHx4S7KYl3L1nkIwsvGFJJLQQB5MsvbztQGD3m7cMhSjHv_tCVsoSfAnnmhq.963e5159188f038b9cc61bcb757fb924157b7c44&amp;uuid=&amp;state=tid_Wvm4RM28ca_MiO4Ne9osTPtpHS9wicjEF5X7fRziVPIHCd9FyQ,,&amp;data=UlNrNmk5WktYejR0eWJFYk1LdmtxZ1YxOU5iV21hWXZ3VnlQMmctalJMMVlNSWdZMm5TYTJNRTZTb1ZOWFdZTWwwZElhS1dTYVBNYlg0b2hpUnhZSUU0eTQ0M2I5bmNZUEdxVGJuOFZoQ3BhX0IxUS1SMVNwVnFSOWhubnI4T0FUS19lRVlFc3FKTDVLSmttamhKWEE1LV9ULWNjeWY5TA,,&amp;sign=93c1b2c404f5394c2124c383b0f525b3&amp;keyno=0&amp;b64e=2&amp;l10n=ru" TargetMode="External"/><Relationship Id="rId15" Type="http://schemas.openxmlformats.org/officeDocument/2006/relationships/hyperlink" Target="http://yandex.ru/clck/jsredir?from=yandex.ru;images/search;images;;&amp;text=&amp;etext=1933.lDVXiWEAuJO-uEOi_1wWakvXKCwYTIC6zEeK75ZN_gZAzAt7_z2_9LokbItnEfesfAZrPGFrritxAnLR2pS86hCSyncnXsOHXu-Ebg0jnbTyojDADo4lxCJemdjJj3bpMdg3fskPX9DWBEDnAnBSj4ysWh5dMIRqM52KFOEyy9y1PvtM4oRFzYswTqx0rB4k.7f32098edbabb19cff3bc8562335d292536204fb&amp;uuid=&amp;state=tid_Wvm4RM28ca_MiO4Ne9osTPtpHS9wicjEF5X7fRziVPIHCd9FyQ,,&amp;data=UlNrNmk5WktYejY4cHFySjRXSWhXSlhPOGhnQjRONUpxTWFLV1pubTA5YmlMMHRQTnFPZHpxeUQtcXVrZUxRMVI2M2xxWkh2NFg4QTE5eGgyMnYzelpTTWlJQ2xRU3NwcjhBazZHcDduc0hEOVRpUEx6VFlvdU1MQTcxdkF3NHdLRFUyYmw0SjJYYXJVOXNYaXJmVFJ3LCw,&amp;sign=356f6797b784f723fd7331d0b04e4315&amp;keyno=0&amp;b64e=2&amp;l10n=ru" TargetMode="External"/><Relationship Id="rId10" Type="http://schemas.openxmlformats.org/officeDocument/2006/relationships/hyperlink" Target="http://yandex.ru/clck/jsredir?from=yandex.ru;images/search;images;;&amp;text=&amp;etext=2139.9qyIsKMvsbtmwhDqYh7QUF2MWY7fAugtgNp4Nrd3XEclnru5Tw7HZXYr9YTs55Lzc9MpsaDViTdMdC0bM75WnJa6q09eRzr3veJwF1KrnIwsLyBPNDTvsC3ijNPxuAkV.9353c9f9512a5b07c9bf3df371130989190d5931&amp;uuid=&amp;state=tid_Wvm4RM28ca_MiO4Ne9osTPtpHS9wicjEF5X7fRziVPIHCd9FyQ,,&amp;data=UlNrNmk5WktYejR0eWJFYk1LdmtxblU0UTJaVTVJaFZSRDlGSFlxaTNfTVNjNmNUNjhfcTdqRVZJZHVDWUpyXzBUd2RHaGE0RnR4TUFxX1czdWxxRjZkWnFKczZ0ZlF6YU1kSnVRd2hVVWlGQTB6aFNUaENBTmZ2ZVpUQW1ZRng,&amp;sign=6568dbd649da49903ecf895195241319&amp;keyno=0&amp;b64e=2&amp;l10n=ru" TargetMode="External"/><Relationship Id="rId4" Type="http://schemas.openxmlformats.org/officeDocument/2006/relationships/hyperlink" Target="http://yandex.ru/clck/jsredir?from=yandex.ru;images/search;images;;&amp;text=&amp;etext=1720.xGAKHDcLghwp6rhnyVdP_NLGBkc3MZgnRjM-XpmXetG79tLjyN2MauDPZsR6UCWb8EDTQQjH3xXHoToKbAIaxSiQTswJ4FTMaammnCeR_bwdIP9jSLa64khk-B0wXQ18.7ed5f1461cfa840d9e62dcf144309e456b3ff907&amp;uuid=&amp;state=tid_Wvm4RM28ca_MiO4Ne9osTPtpHS9wicjEF5X7fRziVPIHCd9FyQ,,&amp;data=UlNrNmk5WktYejY4cHFySjRXSWhXSm9CQVF6WHUxSkNqTW1QMno4OFVkQWQzRXViNEhiU24xYW9RZ2tBc2ZfcHdwd1c0S1h3a29KbndWc0FBVzBfSE91XzRocnhkT05TSk10dHZ0N082U3o0TDVoYmJvYXpzT054amxld1ZYSDRsMTlsbjA0UkE2bWxlY0R6T2NsOEdTeU5kR1dBWVMwdUpfbWRGdFo2VjhHVkZjZVpMQkFrejVBaGswc2pKR3hD&amp;sign=fe3ff5b0135bd616d8854e3f73081741&amp;keyno=0&amp;b64e=2&amp;l10n=ru" TargetMode="External"/><Relationship Id="rId9" Type="http://schemas.openxmlformats.org/officeDocument/2006/relationships/hyperlink" Target="http://yandex.ru/clck/jsredir?from=yandex.ru;images/search;images;;&amp;text=&amp;etext=2139.0xGRpA0DLvfH1SRGk7dw1EwxRfAfpCnYKbVvFSFpsyMKCTMMZSGDimfxzbS_7ZubjTAT6hUjke5SA4CBC2UBsQlYsuqfd2IMJJqKftmZDlQ.6d8c55812cfe3603f083ffe59232fb78219057e0&amp;uuid=&amp;state=tid_Wvm4RM28ca_MiO4Ne9osTPtpHS9wicjEF5X7fRziVPIHCd9FyQ,,&amp;data=UlNrNmk5WktYejR0eWJFYk1LdmtxckJWWThUcHlpYmZPN3lCeFptcWwzLWVfRFNic2t4eUxxclZRUk4wazlrM2luRWdXS3FER1o1T29uZElrWFl6Yk1tVndWSzZNTFFObkdWdXBSWnI2Y21vT1lPN09lS3VzRllyZWY5dFplMG1sZmYzWWpnUVZUclN4a25iclpPMTNRLCw,&amp;sign=b91a04b5940587e3fe8454e5c97a9177&amp;keyno=0&amp;b64e=2&amp;l10n=ru" TargetMode="External"/><Relationship Id="rId14" Type="http://schemas.openxmlformats.org/officeDocument/2006/relationships/hyperlink" Target="http://yandex.ru/clck/jsredir?from=yandex.ru;images/search;images;;&amp;text=&amp;etext=2139.hDXwL-CusQGDM4lPKtN7sDA6IRZwPOv8Z0D9bv0hbIsZUmp4IJCjCqPWwUAX47Wso-ieHqNFD5P6ccS3ACw_4UrWvEoCUDxrw6UI-LvAfZ8.07dcd758a158d4f9a7434b1d23a656c132d51938&amp;uuid=&amp;state=tid_Wvm4RM28ca_MiO4Ne9osTPtpHS9wicjEF5X7fRziVPIHCd9FyQ,,&amp;data=UlNrNmk5WktYejR0eWJFYk1LdmtxazYyNTJ2N0hxdmU5VmVaR19JRjJTcnJlM2FoREVVSTdiVjNHQ2VXV1lhaXBtTnRUbHhlZFBWcUFVQ3l0V2R0TGp5S2xMMzhoaFJ0YzRoc0cxUXhuZHU3c0k1allMazhQRnMwdWlWUXNLaWFyZ1FxVjIxdDhRejlVMldKZkthSW9abmo3M1dOSDZCeHhOZ3JvMmstczR1YklIYkRNSWFLX1EsLA,,&amp;sign=89ef01209cdc77d083bda424689927e2&amp;keyno=0&amp;b64e=2&amp;l10n=r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441715"/>
            <a:ext cx="685110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Русский  язык  3 класс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УМК  «Школа  России»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r>
              <a:rPr lang="ru-RU" altLang="ru-RU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altLang="ru-RU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75656" y="1988840"/>
            <a:ext cx="685110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/>
              </a:rPr>
              <a:t>Число  глаголов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5902" y="448978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Вастьянова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Л. Л.,</a:t>
            </a:r>
          </a:p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учитель  начальных классов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МБОУ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«Мамонтовская СОШ»</a:t>
            </a:r>
          </a:p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Мамонтовского  района</a:t>
            </a:r>
          </a:p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Алтайского  края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2020 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год</a:t>
            </a:r>
          </a:p>
        </p:txBody>
      </p:sp>
      <p:pic>
        <p:nvPicPr>
          <p:cNvPr id="5" name="Picture 2" descr="http://autismpobedim.ru/wp-content/uploads/2017/12/19399950_10209113016008031_1998344764423612413_n-e15122467648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8398" r="54330" b="6268"/>
          <a:stretch/>
        </p:blipFill>
        <p:spPr bwMode="auto">
          <a:xfrm>
            <a:off x="4269764" y="2847375"/>
            <a:ext cx="950308" cy="13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utismpobedim.ru/wp-content/uploads/2017/12/19399950_10209113016008031_1998344764423612413_n-e15122467648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3" t="8398" r="5473" b="20042"/>
          <a:stretch/>
        </p:blipFill>
        <p:spPr bwMode="auto">
          <a:xfrm>
            <a:off x="5220072" y="2693968"/>
            <a:ext cx="1332570" cy="16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11190" r="55418" b="5232"/>
          <a:stretch/>
        </p:blipFill>
        <p:spPr bwMode="auto">
          <a:xfrm>
            <a:off x="1449048" y="3591765"/>
            <a:ext cx="1116879" cy="182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9" t="11190" r="2546" b="5232"/>
          <a:stretch/>
        </p:blipFill>
        <p:spPr bwMode="auto">
          <a:xfrm>
            <a:off x="2527884" y="3052493"/>
            <a:ext cx="1232578" cy="176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7818" r="50696" b="5463"/>
          <a:stretch/>
        </p:blipFill>
        <p:spPr bwMode="auto">
          <a:xfrm>
            <a:off x="7169936" y="3272577"/>
            <a:ext cx="1156824" cy="154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4" t="14432" r="4047" b="9851"/>
          <a:stretch/>
        </p:blipFill>
        <p:spPr bwMode="auto">
          <a:xfrm>
            <a:off x="7343851" y="4796243"/>
            <a:ext cx="1359547" cy="18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628" y="260648"/>
            <a:ext cx="7211145" cy="77809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Зрительно  -  слуховой  диктант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764704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Апрель -  в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сенний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мес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ц.  Вес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ло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звенит  к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…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пель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(Во)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дв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ре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св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ркает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лужа.  В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р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…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бей  задорно чирикает. 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59631" y="2852936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Объясните  правописание  пропущенных орфограмм.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  каком  числе  употреблены  глаголы  в  тексте?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Запишите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по  памяти  1 и  2  предложения.  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Измените  число  глаголов  в  3  и  4  предложениях. Запишите.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4891" y="865276"/>
            <a:ext cx="746232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628" y="260648"/>
            <a:ext cx="7211145" cy="77809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Проверим  работу!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764704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Апрель -  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сенний  мес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ц.  Вес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ло  звенит  к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пель.  Во  дв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ре  св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ркают  луж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и⁴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ь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и  задорно  чирикают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⁴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259631" y="2852936"/>
            <a:ext cx="7632847" cy="17281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 вы  заметили  при  изменении   числа  глаголов  в  3  и  4  предложениях?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Выделите  окончания  глаголов  в  тексте.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Выполните  указанные  разборы.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322476"/>
            <a:ext cx="576062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55702" y="1779676"/>
            <a:ext cx="708385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2383695"/>
            <a:ext cx="708385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5413375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47" y="5533244"/>
            <a:ext cx="1840800" cy="119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63" y="332656"/>
            <a:ext cx="7283152" cy="70609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Работаем  с  предложениями!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11152" y="1560222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Во  дв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ре  св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ркают  луж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и⁴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16312" y="3140968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ь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и  задорно  чирикают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⁴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.  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16215" y="2208294"/>
            <a:ext cx="1368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4067941" y="2208294"/>
            <a:ext cx="2088233" cy="121862"/>
            <a:chOff x="2771800" y="5013176"/>
            <a:chExt cx="1368152" cy="12186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771800" y="501317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771800" y="513503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5232736" y="1293296"/>
            <a:ext cx="227220" cy="238020"/>
            <a:chOff x="3563888" y="5517232"/>
            <a:chExt cx="252028" cy="36004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Выгнутая вниз стрелка 13"/>
          <p:cNvSpPr/>
          <p:nvPr/>
        </p:nvSpPr>
        <p:spPr>
          <a:xfrm rot="10800000">
            <a:off x="2771799" y="1123564"/>
            <a:ext cx="2340257" cy="464315"/>
          </a:xfrm>
          <a:prstGeom prst="curvedUpArrow">
            <a:avLst>
              <a:gd name="adj1" fmla="val 25000"/>
              <a:gd name="adj2" fmla="val 50000"/>
              <a:gd name="adj3" fmla="val 187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6312" y="3789040"/>
            <a:ext cx="2003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5868144" y="3728109"/>
            <a:ext cx="2448272" cy="121862"/>
            <a:chOff x="2771800" y="5013176"/>
            <a:chExt cx="1368152" cy="12186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771800" y="501317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771800" y="513503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200291" y="2902948"/>
            <a:ext cx="227220" cy="238020"/>
            <a:chOff x="3563888" y="5517232"/>
            <a:chExt cx="252028" cy="36004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563888" y="5517232"/>
              <a:ext cx="252028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Выгнутая вниз стрелка 22"/>
          <p:cNvSpPr/>
          <p:nvPr/>
        </p:nvSpPr>
        <p:spPr>
          <a:xfrm rot="10800000">
            <a:off x="4698015" y="2676653"/>
            <a:ext cx="2340257" cy="464315"/>
          </a:xfrm>
          <a:prstGeom prst="curvedUpArrow">
            <a:avLst>
              <a:gd name="adj1" fmla="val 25000"/>
              <a:gd name="adj2" fmla="val 50000"/>
              <a:gd name="adj3" fmla="val 187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95632" y="4293096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Сделайте  вывод  о роли  глаголов  в  предложении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36" y="4581128"/>
            <a:ext cx="5413375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Подведём  итоги  работы! 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980728"/>
            <a:ext cx="7632847" cy="17281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  какой  частью  речи  работали  на уроке?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  изменяются  глаголы?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 По  каким  признакам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можно  определить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число  глаголов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Какая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значимая  часть  в  слове  указывает   на  изменение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глаголов   по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числам? 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416824" cy="706090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Оцените  свою 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работу  по  вопросам   для  самоанализа!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36080"/>
            <a:ext cx="840128" cy="8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8076424" y="1154177"/>
            <a:ext cx="811028" cy="8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323484"/>
            <a:ext cx="6480720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Знаю,  что обозначает  глагол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814" y="2187420"/>
            <a:ext cx="8064896" cy="52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Могу  перечислить вопросы 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глаголов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61" y="2743267"/>
            <a:ext cx="840128" cy="8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7989689" y="2761364"/>
            <a:ext cx="811028" cy="8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02556" y="3659878"/>
            <a:ext cx="7539955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Умею  определять  число 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глаголов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90" y="4274999"/>
            <a:ext cx="840128" cy="8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7961518" y="4293096"/>
            <a:ext cx="811028" cy="8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913957" y="5313526"/>
            <a:ext cx="7317152" cy="7797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Могу  определять  роль 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глаголов  в  предложении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08" y="5774106"/>
            <a:ext cx="840128" cy="8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7"/>
          <a:stretch/>
        </p:blipFill>
        <p:spPr bwMode="auto">
          <a:xfrm>
            <a:off x="8004636" y="5792203"/>
            <a:ext cx="811028" cy="8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4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593801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17032" y="2564904"/>
            <a:ext cx="374441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110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упр.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192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Правило  с. 109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4365104"/>
            <a:ext cx="6995120" cy="706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 за  работу!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68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39136" cy="490066"/>
          </a:xfrm>
        </p:spPr>
        <p:txBody>
          <a:bodyPr/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Интернет   ресурсы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7283152" cy="5328592"/>
          </a:xfrm>
        </p:spPr>
        <p:txBody>
          <a:bodyPr/>
          <a:lstStyle/>
          <a:p>
            <a:pPr lvl="0"/>
            <a:r>
              <a:rPr lang="en-US" sz="2000" b="1" dirty="0" smtClean="0">
                <a:solidFill>
                  <a:srgbClr val="0070C0"/>
                </a:solidFill>
                <a:latin typeface="Arial Black" panose="020B0A04020102020204" pitchFamily="34" charset="0"/>
                <a:hlinkClick r:id="rId2"/>
              </a:rPr>
              <a:t>http://linda6035.ucoz.ru/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(источник  шаблона)</a:t>
            </a:r>
          </a:p>
          <a:p>
            <a:pPr lvl="0"/>
            <a:r>
              <a:rPr lang="ru-RU" sz="2000" b="1" dirty="0" smtClean="0">
                <a:solidFill>
                  <a:srgbClr val="CC0000"/>
                </a:solidFill>
                <a:latin typeface="Arial Black" panose="020B0A04020102020204" pitchFamily="34" charset="0"/>
                <a:ea typeface="Calibri"/>
                <a:cs typeface="Times New Roman"/>
                <a:hlinkClick r:id="rId3"/>
              </a:rPr>
              <a:t>antalyaelitestroy.ru</a:t>
            </a:r>
            <a:endParaRPr lang="ru-RU" sz="2000" b="1" dirty="0" smtClean="0">
              <a:solidFill>
                <a:srgbClr val="CC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r>
              <a:rPr lang="ru-RU" altLang="ru-RU" sz="2000" b="1" dirty="0" smtClean="0">
                <a:latin typeface="Arial Black" pitchFamily="34" charset="0"/>
                <a:hlinkClick r:id="rId4"/>
              </a:rPr>
              <a:t>pshop.by</a:t>
            </a:r>
            <a:endParaRPr lang="ru-RU" altLang="ru-RU" sz="2000" b="1" dirty="0" smtClean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  <a:hlinkClick r:id="rId5"/>
              </a:rPr>
              <a:t>autismpobedim.ru</a:t>
            </a:r>
            <a:endParaRPr lang="ru-RU" sz="2000" b="1" dirty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 Black" pitchFamily="34" charset="0"/>
                <a:hlinkClick r:id="rId6"/>
              </a:rPr>
              <a:t>pandia.ru</a:t>
            </a:r>
            <a:endParaRPr lang="ru-RU" sz="20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 Black" pitchFamily="34" charset="0"/>
                <a:hlinkClick r:id="rId7"/>
              </a:rPr>
              <a:t>https://onlinegdz.net/uprazhnenie-190-russkij-yazyk-3-klass-kanakina-goreckij-chast-2</a:t>
            </a:r>
            <a:r>
              <a:rPr lang="en-US" sz="2000" b="1" dirty="0" smtClean="0">
                <a:latin typeface="Arial Black" pitchFamily="34" charset="0"/>
                <a:hlinkClick r:id="rId7"/>
              </a:rPr>
              <a:t>/</a:t>
            </a:r>
            <a:endParaRPr lang="ru-RU" sz="2000" b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dirty="0">
              <a:latin typeface="Arial Black" pitchFamily="34" charset="0"/>
            </a:endParaRPr>
          </a:p>
          <a:p>
            <a:endParaRPr lang="ru-RU" altLang="ru-RU" sz="2000" b="1" dirty="0" smtClean="0">
              <a:latin typeface="Arial Black" pitchFamily="34" charset="0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>
              <a:latin typeface="Arial Black" pitchFamily="34" charset="0"/>
              <a:hlinkClick r:id="rId8"/>
            </a:endParaRPr>
          </a:p>
          <a:p>
            <a:pPr fontAlgn="b">
              <a:buFont typeface="Arial" pitchFamily="34" charset="0"/>
              <a:buChar char="•"/>
            </a:pPr>
            <a:endParaRPr lang="ru-RU" sz="2000" b="1" dirty="0" smtClean="0">
              <a:latin typeface="Arial Black" pitchFamily="34" charset="0"/>
              <a:hlinkClick r:id="rId9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9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10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11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12"/>
            </a:endParaRPr>
          </a:p>
          <a:p>
            <a:pPr fontAlgn="b">
              <a:buFont typeface="Arial" pitchFamily="34" charset="0"/>
              <a:buChar char="•"/>
            </a:pPr>
            <a:endParaRPr lang="en-US" sz="2000" b="1" dirty="0" smtClean="0">
              <a:latin typeface="Arial Black" pitchFamily="34" charset="0"/>
              <a:hlinkClick r:id="rId13"/>
            </a:endParaRPr>
          </a:p>
          <a:p>
            <a:pPr fontAlgn="b"/>
            <a:endParaRPr lang="en-US" sz="2000" b="1" dirty="0" smtClean="0">
              <a:latin typeface="Arial Black" pitchFamily="34" charset="0"/>
              <a:hlinkClick r:id="rId14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en-US" altLang="ru-RU" sz="2000" b="1" dirty="0" smtClean="0">
              <a:hlinkClick r:id="rId15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Использованная   литература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929411"/>
          </a:xfrm>
        </p:spPr>
        <p:txBody>
          <a:bodyPr/>
          <a:lstStyle/>
          <a:p>
            <a:r>
              <a:rPr lang="ru-RU" altLang="ru-RU" sz="2000" dirty="0" err="1">
                <a:solidFill>
                  <a:srgbClr val="002060"/>
                </a:solidFill>
                <a:latin typeface="Arial Black" pitchFamily="34" charset="0"/>
              </a:rPr>
              <a:t>Бубнова</a:t>
            </a:r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 И.А., Архипова Ю.И., </a:t>
            </a:r>
            <a:r>
              <a:rPr lang="ru-RU" altLang="ru-RU" sz="2000" dirty="0" err="1">
                <a:solidFill>
                  <a:srgbClr val="002060"/>
                </a:solidFill>
                <a:latin typeface="Arial Black" pitchFamily="34" charset="0"/>
              </a:rPr>
              <a:t>Роговцева</a:t>
            </a:r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  Н.И. Русский язык: Поурочные разработки: Технологические  карты  уроков: 3  класс. – М., Просвещение,  2014</a:t>
            </a:r>
          </a:p>
          <a:p>
            <a:endParaRPr lang="ru-RU" alt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Дмитриева О.И.  Поурочные  разработки  по  русскому  языку.  3  класс. – М.: «ВАКО», 2018</a:t>
            </a:r>
          </a:p>
          <a:p>
            <a:endParaRPr lang="ru-RU" alt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altLang="ru-RU" sz="2000" dirty="0" err="1">
                <a:solidFill>
                  <a:srgbClr val="002060"/>
                </a:solidFill>
                <a:latin typeface="Arial Black" pitchFamily="34" charset="0"/>
              </a:rPr>
              <a:t>Канакина</a:t>
            </a:r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 В. П. Русский  язык. 3 класс. Учеб. для </a:t>
            </a:r>
            <a:r>
              <a:rPr lang="ru-RU" altLang="ru-RU" sz="2000" dirty="0" err="1">
                <a:solidFill>
                  <a:srgbClr val="002060"/>
                </a:solidFill>
                <a:latin typeface="Arial Black" pitchFamily="34" charset="0"/>
              </a:rPr>
              <a:t>общеобразоват</a:t>
            </a:r>
            <a:r>
              <a:rPr lang="ru-RU" altLang="ru-RU" sz="2000" dirty="0">
                <a:solidFill>
                  <a:srgbClr val="002060"/>
                </a:solidFill>
                <a:latin typeface="Arial Black" pitchFamily="34" charset="0"/>
              </a:rPr>
              <a:t>. организаций.    Ч. 2 – М.: Просвещение, 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Ш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на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дц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ат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ое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преля.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r="53985" b="9450"/>
          <a:stretch/>
        </p:blipFill>
        <p:spPr bwMode="auto">
          <a:xfrm>
            <a:off x="5508104" y="1642434"/>
            <a:ext cx="2592288" cy="300458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958" b="9450"/>
          <a:stretch/>
        </p:blipFill>
        <p:spPr bwMode="auto">
          <a:xfrm>
            <a:off x="2160275" y="1628799"/>
            <a:ext cx="2799311" cy="298593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27784" y="5085184"/>
            <a:ext cx="478374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  <p:extLst>
      <p:ext uri="{BB962C8B-B14F-4D97-AF65-F5344CB8AC3E}">
        <p14:creationId xmlns:p14="http://schemas.microsoft.com/office/powerpoint/2010/main" val="28877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0000"/>
                </a:solidFill>
                <a:latin typeface="Arial Black" pitchFamily="34" charset="0"/>
              </a:rPr>
              <a:t>Упражнение  в  </a:t>
            </a:r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чистописании  условных  обозначений  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9156" y="3810744"/>
            <a:ext cx="5832648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 обозначают  данные записи?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9077" y="5013176"/>
            <a:ext cx="632726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Вспомните,  как  изменяются  глаголы?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50774" r="76915" b="44832"/>
          <a:stretch/>
        </p:blipFill>
        <p:spPr bwMode="auto">
          <a:xfrm>
            <a:off x="1909077" y="2293256"/>
            <a:ext cx="1013880" cy="40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9509" r="76886" b="25541"/>
          <a:stretch/>
        </p:blipFill>
        <p:spPr bwMode="auto">
          <a:xfrm>
            <a:off x="1989156" y="1654724"/>
            <a:ext cx="853723" cy="4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  какой  теме  начнём  работу  на  уроке  сегодня?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2924944"/>
            <a:ext cx="5328591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 обозначает  глагол в  единственном  числе?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50774" r="76915" b="44832"/>
          <a:stretch/>
        </p:blipFill>
        <p:spPr bwMode="auto">
          <a:xfrm>
            <a:off x="5419441" y="1321540"/>
            <a:ext cx="1013880" cy="40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9509" r="76886" b="25541"/>
          <a:stretch/>
        </p:blipFill>
        <p:spPr bwMode="auto">
          <a:xfrm>
            <a:off x="3619241" y="1321540"/>
            <a:ext cx="853723" cy="4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47" y="2751993"/>
            <a:ext cx="1684508" cy="247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78947" y="5833711"/>
            <a:ext cx="1476164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109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1833061"/>
            <a:ext cx="4214571" cy="58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Число   глаголов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4700220"/>
            <a:ext cx="5336209" cy="13238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 обозначает  глагол во  множественном  числе?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01616" y="4442286"/>
            <a:ext cx="639960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  чём  сходство  и  различие слов  в  каждой  паре?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118" y="5411618"/>
            <a:ext cx="7305101" cy="1263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Какая  значимая  часть  в  слове  указывает   на  изменение  его  по  числам? 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32782" y="202943"/>
            <a:ext cx="6263006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Проведём   наблюдение:  запишите  глаголы  парами по  иллюстрациям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89" y="397917"/>
            <a:ext cx="595557" cy="82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71143" y="5054798"/>
            <a:ext cx="576921" cy="7136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9" t="11190" r="2546" b="5232"/>
          <a:stretch/>
        </p:blipFill>
        <p:spPr bwMode="auto">
          <a:xfrm>
            <a:off x="2281295" y="1740088"/>
            <a:ext cx="1232578" cy="176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11190" r="55418" b="5232"/>
          <a:stretch/>
        </p:blipFill>
        <p:spPr bwMode="auto">
          <a:xfrm>
            <a:off x="1181775" y="1617977"/>
            <a:ext cx="1116879" cy="182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4" t="14432" r="4047" b="9851"/>
          <a:stretch/>
        </p:blipFill>
        <p:spPr bwMode="auto">
          <a:xfrm>
            <a:off x="5041468" y="1601009"/>
            <a:ext cx="1359547" cy="18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7818" r="50696" b="5463"/>
          <a:stretch/>
        </p:blipFill>
        <p:spPr bwMode="auto">
          <a:xfrm>
            <a:off x="3884644" y="1694691"/>
            <a:ext cx="1156824" cy="154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autismpobedim.ru/wp-content/uploads/2017/12/19399950_10209113016008031_1998344764423612413_n-e151224676485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3" t="8398" r="5473" b="20042"/>
          <a:stretch/>
        </p:blipFill>
        <p:spPr bwMode="auto">
          <a:xfrm>
            <a:off x="7338227" y="1673168"/>
            <a:ext cx="1332570" cy="16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autismpobedim.ru/wp-content/uploads/2017/12/19399950_10209113016008031_1998344764423612413_n-e15122467648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8398" r="54330" b="6268"/>
          <a:stretch/>
        </p:blipFill>
        <p:spPr bwMode="auto">
          <a:xfrm>
            <a:off x="6401016" y="1736527"/>
            <a:ext cx="950308" cy="13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1775" y="1617977"/>
            <a:ext cx="2429114" cy="1885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54904" y="1621101"/>
            <a:ext cx="2573129" cy="1885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2210" y="1601009"/>
            <a:ext cx="2330574" cy="1905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2973" y="3821806"/>
            <a:ext cx="2678218" cy="398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ь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ёт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-  пь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ют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10889" y="3776849"/>
            <a:ext cx="3153247" cy="398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беж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ит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-  бег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10400" y="3713406"/>
            <a:ext cx="2164807" cy="8677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танцу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ет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-  танцу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ют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3" y="2276872"/>
            <a:ext cx="712907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47663" y="202943"/>
            <a:ext cx="734481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Изучите  сведения  о  языке  и  расскажите  о  глаголах  единственного  и  множественного  числа  по  таблице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7706" y="6022086"/>
            <a:ext cx="1476164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109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64" y="5091495"/>
            <a:ext cx="681946" cy="9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4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47663" y="202943"/>
            <a:ext cx="734481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Учимся  различать  глаголы  единственного  и  множественного  числа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1" y="6078077"/>
            <a:ext cx="3413799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109 упр. 190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25" y="2955830"/>
            <a:ext cx="681946" cy="9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1" y="1484784"/>
            <a:ext cx="763284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Запишите  глаголы  по  столбикам,  выделите  окончания.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Проверьте  работу!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50774" r="76915" b="44832"/>
          <a:stretch/>
        </p:blipFill>
        <p:spPr bwMode="auto">
          <a:xfrm>
            <a:off x="6231068" y="2863929"/>
            <a:ext cx="1013880" cy="40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69509" r="76886" b="25541"/>
          <a:stretch/>
        </p:blipFill>
        <p:spPr bwMode="auto">
          <a:xfrm>
            <a:off x="2511920" y="2927667"/>
            <a:ext cx="853723" cy="4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56816" y="3304395"/>
            <a:ext cx="2376263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напиш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друж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обид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помнил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плавал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выросл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54" y="4920487"/>
            <a:ext cx="1840800" cy="119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907704" y="3393854"/>
            <a:ext cx="2376263" cy="1705043"/>
            <a:chOff x="1907704" y="3393854"/>
            <a:chExt cx="2376263" cy="1705043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1907704" y="3393854"/>
              <a:ext cx="2376263" cy="562074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н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апиш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ет</a:t>
              </a:r>
            </a:p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д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руж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ит</a:t>
              </a:r>
            </a:p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бид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ит</a:t>
              </a:r>
            </a:p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п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омнил</a:t>
              </a:r>
            </a:p>
            <a:p>
              <a:pPr algn="l"/>
              <a:r>
                <a:rPr lang="ru-RU" sz="2800" dirty="0">
                  <a:solidFill>
                    <a:srgbClr val="002060"/>
                  </a:solidFill>
                  <a:latin typeface="Arial Black" pitchFamily="34" charset="0"/>
                </a:rPr>
                <a:t>п</a:t>
              </a:r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лавал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а</a:t>
              </a:r>
            </a:p>
            <a:p>
              <a:pPr algn="l"/>
              <a:r>
                <a:rPr lang="ru-RU" sz="2800" dirty="0" smtClean="0">
                  <a:solidFill>
                    <a:srgbClr val="002060"/>
                  </a:solidFill>
                  <a:latin typeface="Arial Black" pitchFamily="34" charset="0"/>
                </a:rPr>
                <a:t>выросл</a:t>
              </a:r>
              <a:r>
                <a:rPr lang="ru-RU" sz="2800" dirty="0" smtClean="0">
                  <a:solidFill>
                    <a:srgbClr val="FF0000"/>
                  </a:solidFill>
                  <a:latin typeface="Arial Black" pitchFamily="34" charset="0"/>
                </a:rPr>
                <a:t>о</a:t>
              </a:r>
              <a:endParaRPr lang="ru-RU" sz="2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35896" y="4742077"/>
              <a:ext cx="382471" cy="3568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043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47663" y="202943"/>
            <a:ext cx="734481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Поэтическая  страничка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Саши  Чёрного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6078077"/>
            <a:ext cx="3413799" cy="3972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. 109 упр. 189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31" y="5139745"/>
            <a:ext cx="845240" cy="11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0" y="1521734"/>
            <a:ext cx="7632847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Зеленеют  все  опушки,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Зеленеет  пруд.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А  зелёные  лягушки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Песенки  поют.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Ёлка  - сноп зелёных  свечек,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Мох  -  зелёный  пол.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  зелёненький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кузнечик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Песенку  завёл …</a:t>
            </a:r>
          </a:p>
          <a:p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33" y="1268760"/>
            <a:ext cx="4880840" cy="208823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3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35080" cy="77809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Проверим  себя!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50000" r="38926" b="28712"/>
          <a:stretch/>
        </p:blipFill>
        <p:spPr bwMode="auto">
          <a:xfrm>
            <a:off x="1691680" y="1412775"/>
            <a:ext cx="4781637" cy="17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2" t="8674" r="7130" b="74849"/>
          <a:stretch/>
        </p:blipFill>
        <p:spPr bwMode="auto">
          <a:xfrm>
            <a:off x="6804248" y="1438806"/>
            <a:ext cx="1878898" cy="128106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14" y="2719872"/>
            <a:ext cx="1840800" cy="119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1" y="3638164"/>
            <a:ext cx="7632847" cy="10149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  каким  признакам  вы  определили  число  глаголов?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23522" y="4903449"/>
            <a:ext cx="4080726" cy="5074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ЗЕЛЁНЕНЬКИЙ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²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47385"/>
            <a:ext cx="75040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757058" y="5330992"/>
            <a:ext cx="2413454" cy="159886"/>
            <a:chOff x="3923928" y="5148808"/>
            <a:chExt cx="1818028" cy="36842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3923928" y="5517220"/>
              <a:ext cx="18001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923928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741956" y="5148808"/>
              <a:ext cx="0" cy="368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2723521" y="4541410"/>
            <a:ext cx="1450843" cy="405975"/>
            <a:chOff x="2608" y="3430"/>
            <a:chExt cx="1678" cy="454"/>
          </a:xfrm>
        </p:grpSpPr>
        <p:sp>
          <p:nvSpPr>
            <p:cNvPr id="14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  <p:sp>
          <p:nvSpPr>
            <p:cNvPr id="15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kern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4264724" y="4627574"/>
            <a:ext cx="882120" cy="233645"/>
            <a:chOff x="748" y="799"/>
            <a:chExt cx="499" cy="408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kern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3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539</Words>
  <Application>Microsoft Office PowerPoint</Application>
  <PresentationFormat>Экран (4:3)</PresentationFormat>
  <Paragraphs>115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Arial Black</vt:lpstr>
      <vt:lpstr>Times New Roman</vt:lpstr>
      <vt:lpstr>1_Тема Office</vt:lpstr>
      <vt:lpstr>Презентация PowerPoint</vt:lpstr>
      <vt:lpstr>Шестнадцатое  апреля. Классная  работа.</vt:lpstr>
      <vt:lpstr>Упражнение  в  чистописании  условных  обозначений  </vt:lpstr>
      <vt:lpstr>По  какой  теме  начнём  работу  на  уроке  сегодня?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 себя!</vt:lpstr>
      <vt:lpstr>Зрительно  -  слуховой  диктант</vt:lpstr>
      <vt:lpstr>Проверим  работу!</vt:lpstr>
      <vt:lpstr>Работаем  с  предложениями!</vt:lpstr>
      <vt:lpstr>Подведём  итоги  работы! </vt:lpstr>
      <vt:lpstr>Оцените  свою  работу  по  вопросам   для  самоанализа!</vt:lpstr>
      <vt:lpstr>Презентация PowerPoint</vt:lpstr>
      <vt:lpstr>Интернет   ресурсы</vt:lpstr>
      <vt:lpstr>Использованная  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Лариса</cp:lastModifiedBy>
  <cp:revision>92</cp:revision>
  <dcterms:created xsi:type="dcterms:W3CDTF">2014-07-06T18:18:01Z</dcterms:created>
  <dcterms:modified xsi:type="dcterms:W3CDTF">2020-04-02T03:26:37Z</dcterms:modified>
</cp:coreProperties>
</file>